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7.jpg" ContentType="image/jpg"/>
  <Override PartName="/ppt/notesSlides/notesSlide6.xml" ContentType="application/vnd.openxmlformats-officedocument.presentationml.notesSlide+xml"/>
  <Override PartName="/ppt/media/image29.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475" r:id="rId5"/>
    <p:sldMasterId id="2147484485" r:id="rId6"/>
  </p:sldMasterIdLst>
  <p:notesMasterIdLst>
    <p:notesMasterId r:id="rId24"/>
  </p:notesMasterIdLst>
  <p:sldIdLst>
    <p:sldId id="1860" r:id="rId7"/>
    <p:sldId id="268" r:id="rId8"/>
    <p:sldId id="342" r:id="rId9"/>
    <p:sldId id="484" r:id="rId10"/>
    <p:sldId id="868" r:id="rId11"/>
    <p:sldId id="259" r:id="rId12"/>
    <p:sldId id="1861" r:id="rId13"/>
    <p:sldId id="261" r:id="rId14"/>
    <p:sldId id="2629" r:id="rId15"/>
    <p:sldId id="454" r:id="rId16"/>
    <p:sldId id="371" r:id="rId17"/>
    <p:sldId id="372" r:id="rId18"/>
    <p:sldId id="258" r:id="rId19"/>
    <p:sldId id="260" r:id="rId20"/>
    <p:sldId id="263" r:id="rId21"/>
    <p:sldId id="266" r:id="rId22"/>
    <p:sldId id="26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2222F9-1C1B-4CCD-9F69-4C0C6976CB5E}" v="2" dt="2019-01-08T13:45:49.2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8042" autoAdjust="0"/>
  </p:normalViewPr>
  <p:slideViewPr>
    <p:cSldViewPr snapToGrid="0">
      <p:cViewPr varScale="1">
        <p:scale>
          <a:sx n="70" d="100"/>
          <a:sy n="70" d="100"/>
        </p:scale>
        <p:origin x="951"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76673-9DDC-4CCB-8ABE-D6A5D87048C6}"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66C20-8490-4028-96AA-560CCFF85963}" type="slidenum">
              <a:rPr lang="en-US" smtClean="0"/>
              <a:t>‹#›</a:t>
            </a:fld>
            <a:endParaRPr lang="en-US"/>
          </a:p>
        </p:txBody>
      </p:sp>
    </p:spTree>
    <p:extLst>
      <p:ext uri="{BB962C8B-B14F-4D97-AF65-F5344CB8AC3E}">
        <p14:creationId xmlns:p14="http://schemas.microsoft.com/office/powerpoint/2010/main" val="139032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1/22/2019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Intelligent apps – detail slide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Intelligent Apps is about the massive shift around developers and enterprises creating the business apps of the future built around intelligence and data </a:t>
            </a:r>
          </a:p>
          <a:p>
            <a:pPr lvl="0"/>
            <a:r>
              <a:rPr lang="en-US" sz="1200" kern="1200" dirty="0">
                <a:solidFill>
                  <a:schemeClr val="tx1"/>
                </a:solidFill>
                <a:effectLst/>
                <a:latin typeface="+mn-lt"/>
                <a:ea typeface="+mn-ea"/>
                <a:cs typeface="+mn-cs"/>
              </a:rPr>
              <a:t>75% of apps will be infused with AI by end of 2018 </a:t>
            </a:r>
          </a:p>
          <a:p>
            <a:pPr lvl="0"/>
            <a:r>
              <a:rPr lang="en-US" sz="1200" kern="1200" dirty="0">
                <a:solidFill>
                  <a:schemeClr val="tx1"/>
                </a:solidFill>
                <a:effectLst/>
                <a:latin typeface="+mn-lt"/>
                <a:ea typeface="+mn-ea"/>
                <a:cs typeface="+mn-cs"/>
              </a:rPr>
              <a:t>Two key areas </a:t>
            </a:r>
          </a:p>
          <a:p>
            <a:pPr lvl="1"/>
            <a:r>
              <a:rPr lang="en-US" sz="1200" kern="1200" dirty="0">
                <a:solidFill>
                  <a:schemeClr val="tx1"/>
                </a:solidFill>
                <a:effectLst/>
                <a:latin typeface="+mn-lt"/>
                <a:ea typeface="+mn-ea"/>
                <a:cs typeface="+mn-cs"/>
              </a:rPr>
              <a:t>Infusing AI into every app making them smarter, intuitive, and customized to provide better user experiences –  including the ability to deploy to edge (our platform shines here)</a:t>
            </a:r>
          </a:p>
          <a:p>
            <a:pPr lvl="1"/>
            <a:r>
              <a:rPr lang="en-US" sz="1200" kern="1200" dirty="0">
                <a:solidFill>
                  <a:schemeClr val="tx1"/>
                </a:solidFill>
                <a:effectLst/>
                <a:latin typeface="+mn-lt"/>
                <a:ea typeface="+mn-ea"/>
                <a:cs typeface="+mn-cs"/>
              </a:rPr>
              <a:t>Knowledge extraction is all about opening up new app types through AI – enabling customers to reason over unstructured organizational data, and using the power of data to reimagine applications  </a:t>
            </a:r>
          </a:p>
          <a:p>
            <a:pPr lvl="0"/>
            <a:r>
              <a:rPr lang="en-US" sz="1200" i="1" kern="1200" dirty="0">
                <a:solidFill>
                  <a:schemeClr val="tx1"/>
                </a:solidFill>
                <a:effectLst/>
                <a:latin typeface="+mn-lt"/>
                <a:ea typeface="+mn-ea"/>
                <a:cs typeface="+mn-cs"/>
              </a:rPr>
              <a:t>&lt;&lt; Microsoft differentiating factor: we can go big with our unique set of Cognitive Services that can be used to infuse existing and new applications for any scenario.&gt;&gt;</a:t>
            </a:r>
            <a:endParaRPr lang="en-US" sz="1200"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11:35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8400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E66C20-8490-4028-96AA-560CCFF85963}" type="slidenum">
              <a:rPr lang="en-US" smtClean="0"/>
              <a:t>16</a:t>
            </a:fld>
            <a:endParaRPr lang="en-US"/>
          </a:p>
        </p:txBody>
      </p:sp>
    </p:spTree>
    <p:extLst>
      <p:ext uri="{BB962C8B-B14F-4D97-AF65-F5344CB8AC3E}">
        <p14:creationId xmlns:p14="http://schemas.microsoft.com/office/powerpoint/2010/main" val="175269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E66C20-8490-4028-96AA-560CCFF85963}" type="slidenum">
              <a:rPr lang="en-US" smtClean="0"/>
              <a:t>17</a:t>
            </a:fld>
            <a:endParaRPr lang="en-US"/>
          </a:p>
        </p:txBody>
      </p:sp>
    </p:spTree>
    <p:extLst>
      <p:ext uri="{BB962C8B-B14F-4D97-AF65-F5344CB8AC3E}">
        <p14:creationId xmlns:p14="http://schemas.microsoft.com/office/powerpoint/2010/main" val="3998294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1/22/2019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mn-lt"/>
                <a:ea typeface="+mn-ea"/>
                <a:cs typeface="+mn-cs"/>
              </a:rPr>
              <a:t>We have seen many technical innovations in that past that have brought change such as the use of steam power or the introduction of electricity to mass produce things. We can also talk about the development of the Internet, and increased communication technologies increasing trade and driving economic growth. </a:t>
            </a:r>
          </a:p>
          <a:p>
            <a:pPr fontAlgn="base"/>
            <a:endParaRPr lang="en-US" dirty="0"/>
          </a:p>
          <a:p>
            <a:pPr fontAlgn="base"/>
            <a:r>
              <a:rPr lang="en-US" dirty="0"/>
              <a:t>The world is changing again. </a:t>
            </a:r>
          </a:p>
          <a:p>
            <a:pPr fontAlgn="base"/>
            <a:endParaRPr lang="en-US" dirty="0"/>
          </a:p>
          <a:p>
            <a:pPr fontAlgn="base"/>
            <a:r>
              <a:rPr lang="en-US" dirty="0"/>
              <a:t>How we work, shop, commute, and  connect with others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12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trends that are leading to this change.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D90BE-D3E7-4453-B28C-03490A56A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67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kern="1200" dirty="0">
                <a:solidFill>
                  <a:schemeClr val="tx1"/>
                </a:solidFill>
                <a:effectLst/>
                <a:latin typeface="+mn-lt"/>
                <a:ea typeface="+mn-ea"/>
                <a:cs typeface="+mn-cs"/>
              </a:rPr>
              <a:t>The change we are going through is referred to as the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industrial revolution. The Fourth Industrial Revolution is the concept of blurring the real world with the technological world. It is marked by emerging technology breakthroughs in a number of fields, such as robotics, artificial intelligence, blockchain, nanotechnology, quantum computing, and The Internet of Things. When compared with previous industrial revolutions, the Fourth is evolving at an exponential rather than a linear pace and it is disrupting almost every industry in every country. </a:t>
            </a:r>
          </a:p>
          <a:p>
            <a:pPr algn="l"/>
            <a:endParaRPr lang="en-US" sz="1200" b="0" i="0" u="none" strike="noStrike" kern="1200" dirty="0">
              <a:solidFill>
                <a:schemeClr val="tx1"/>
              </a:solidFill>
              <a:effectLst/>
              <a:latin typeface="+mn-lt"/>
              <a:ea typeface="+mn-ea"/>
              <a:cs typeface="+mn-cs"/>
            </a:endParaRPr>
          </a:p>
          <a:p>
            <a:pPr algn="l"/>
            <a:r>
              <a:rPr lang="en-US" sz="1200" b="0" i="0" u="none" strike="noStrike" kern="1200" dirty="0">
                <a:solidFill>
                  <a:schemeClr val="tx1"/>
                </a:solidFill>
                <a:effectLst/>
                <a:latin typeface="+mn-lt"/>
                <a:ea typeface="+mn-ea"/>
                <a:cs typeface="+mn-cs"/>
              </a:rPr>
              <a:t>It is characterized by a fusion of technologies that is blurring the lines between the physical, digital, and biological spheres.. Klaus Schwab has associated it with the "second machine age" in terms of the effects of digitization and artificial intelligence on the economy, </a:t>
            </a:r>
          </a:p>
          <a:p>
            <a:pPr algn="l"/>
            <a:endParaRPr lang="en-US" sz="1200" b="0" i="0" u="none" strike="noStrike" kern="1200" spc="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Segoe UI Light" pitchFamily="34" charset="0"/>
                <a:ea typeface="+mn-ea"/>
                <a:cs typeface="+mn-cs"/>
              </a:rPr>
              <a:t>The Fourth Industrial Revolution</a:t>
            </a:r>
            <a:r>
              <a:rPr lang="en-US" sz="800" kern="1200" baseline="0" dirty="0">
                <a:solidFill>
                  <a:schemeClr val="tx1"/>
                </a:solidFill>
                <a:effectLst/>
                <a:latin typeface="Segoe UI Light" pitchFamily="34" charset="0"/>
                <a:ea typeface="+mn-ea"/>
                <a:cs typeface="+mn-cs"/>
              </a:rPr>
              <a:t> will have a massive impact on society. It will impact h</a:t>
            </a:r>
            <a:r>
              <a:rPr lang="en-US" sz="800" dirty="0"/>
              <a:t>ow we work, shop, commute, and connect with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baseline="0" dirty="0">
              <a:solidFill>
                <a:schemeClr val="tx1"/>
              </a:solidFill>
              <a:effectLst/>
              <a:latin typeface="Segoe UI Light" pitchFamily="34" charset="0"/>
              <a:ea typeface="+mn-ea"/>
              <a:cs typeface="+mn-cs"/>
            </a:endParaRPr>
          </a:p>
          <a:p>
            <a:pPr algn="l"/>
            <a:endParaRPr lang="en-US" sz="800" b="0" spc="0" dirty="0">
              <a:solidFill>
                <a:schemeClr val="accent4"/>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814797-A7EB-4D45-A2F0-C8FAF2D350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14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i="1" dirty="0"/>
              <a:t>“Data is the fuel of the digital era… is becoming more pervasive and open”</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This data will span the cloud, on-premises applications and the edge of devices, requiring the ability to pull together data across disparate and diverse sources, to bring computing to where to data is, and to reason using AI in order to turn this large-scale, distributed data into intelligence.</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DATA:</a:t>
            </a:r>
            <a:r>
              <a:rPr lang="en-US" sz="800" kern="1200" baseline="0" dirty="0">
                <a:solidFill>
                  <a:schemeClr val="tx1"/>
                </a:solidFill>
                <a:effectLst/>
                <a:latin typeface="+mn-lt"/>
                <a:ea typeface="+mn-ea"/>
                <a:cs typeface="+mn-cs"/>
              </a:rPr>
              <a:t>  </a:t>
            </a:r>
            <a:r>
              <a:rPr lang="en-US" sz="800" kern="1200" dirty="0">
                <a:solidFill>
                  <a:schemeClr val="tx1"/>
                </a:solidFill>
                <a:effectLst/>
                <a:latin typeface="+mn-lt"/>
                <a:ea typeface="+mn-ea"/>
                <a:cs typeface="+mn-cs"/>
              </a:rPr>
              <a:t>Volumes of data continue to rise, totaling nearly </a:t>
            </a:r>
            <a:r>
              <a:rPr lang="en-US" sz="800" b="1" kern="1200" dirty="0">
                <a:solidFill>
                  <a:schemeClr val="tx1"/>
                </a:solidFill>
                <a:effectLst/>
                <a:latin typeface="+mn-lt"/>
                <a:ea typeface="+mn-ea"/>
                <a:cs typeface="+mn-cs"/>
              </a:rPr>
              <a:t>50 zettabytes by 2020</a:t>
            </a:r>
            <a:r>
              <a:rPr lang="en-US" sz="800" kern="1200" dirty="0">
                <a:solidFill>
                  <a:schemeClr val="tx1"/>
                </a:solidFill>
                <a:effectLst/>
                <a:latin typeface="+mn-lt"/>
                <a:ea typeface="+mn-ea"/>
                <a:cs typeface="+mn-cs"/>
              </a:rPr>
              <a:t> &amp; </a:t>
            </a:r>
            <a:r>
              <a:rPr lang="en-US" sz="800" b="1" kern="1200" dirty="0">
                <a:solidFill>
                  <a:schemeClr val="tx1"/>
                </a:solidFill>
                <a:effectLst/>
                <a:latin typeface="+mn-lt"/>
                <a:ea typeface="+mn-ea"/>
                <a:cs typeface="+mn-cs"/>
              </a:rPr>
              <a:t>163 zettabytes by 2025</a:t>
            </a:r>
            <a:r>
              <a:rPr lang="en-US" sz="800" kern="1200" dirty="0">
                <a:solidFill>
                  <a:schemeClr val="tx1"/>
                </a:solidFill>
                <a:effectLst/>
                <a:latin typeface="+mn-lt"/>
                <a:ea typeface="+mn-ea"/>
                <a:cs typeface="+mn-cs"/>
              </a:rPr>
              <a:t> – that’s 20,000 times the total amount of data that existed in the world less than three decades before. The digitation of ‘things,’ heightened individual mobility and collaboration, and a host of other factors continue to accelerate data proliferation. </a:t>
            </a:r>
          </a:p>
          <a:p>
            <a:r>
              <a:rPr lang="en-US" sz="800" kern="1200" dirty="0">
                <a:solidFill>
                  <a:schemeClr val="tx1"/>
                </a:solidFill>
                <a:effectLst/>
                <a:latin typeface="+mn-lt"/>
                <a:ea typeface="+mn-ea"/>
                <a:cs typeface="+mn-cs"/>
              </a:rPr>
              <a:t>ANALYTICS: Advancements in data analytics and intelligence have enhanced our ability to draw value from the data – transforming information into insight that can be acted upon, even preemptively and at the point of business processes to maximize impact.</a:t>
            </a:r>
          </a:p>
          <a:p>
            <a:r>
              <a:rPr lang="en-US" sz="800" kern="1200" dirty="0">
                <a:solidFill>
                  <a:schemeClr val="tx1"/>
                </a:solidFill>
                <a:effectLst/>
                <a:latin typeface="+mn-lt"/>
                <a:ea typeface="+mn-ea"/>
                <a:cs typeface="+mn-cs"/>
              </a:rPr>
              <a:t>CLOUD: And the ubiquity of cloud computing puts this disruptive power in the hands of organizations of all sizes, increasing the pace of innovation and competition. </a:t>
            </a:r>
          </a:p>
          <a:p>
            <a:r>
              <a:rPr lang="en-US" sz="800" kern="1200" dirty="0">
                <a:solidFill>
                  <a:schemeClr val="tx1"/>
                </a:solidFill>
                <a:effectLst/>
                <a:latin typeface="+mn-lt"/>
                <a:ea typeface="+mn-ea"/>
                <a:cs typeface="+mn-cs"/>
              </a:rPr>
              <a:t>The convergence of these factors reflects technology’s omnipresent nature, where today access to digital services plays an increasing role in everything we do. And they reflect your opportunity to grow, adapt, and evolve to meet the changing needs of your customers and the new business opportunities of tomorrow by thinking and operating like a digital company.</a:t>
            </a:r>
          </a:p>
          <a:p>
            <a:endParaRPr lang="en-US" sz="800" kern="1200" dirty="0">
              <a:solidFill>
                <a:schemeClr val="tx1"/>
              </a:solidFill>
              <a:effectLst/>
              <a:latin typeface="+mn-lt"/>
              <a:ea typeface="+mn-ea"/>
              <a:cs typeface="+mn-cs"/>
            </a:endParaRPr>
          </a:p>
          <a:p>
            <a:pPr marL="0" marR="0" indent="0" algn="l" defTabSz="946920" rtl="0" eaLnBrk="0" fontAlgn="base" latinLnBrk="0" hangingPunct="0">
              <a:lnSpc>
                <a:spcPct val="100000"/>
              </a:lnSpc>
              <a:spcBef>
                <a:spcPct val="30000"/>
              </a:spcBef>
              <a:spcAft>
                <a:spcPts val="345"/>
              </a:spcAft>
              <a:buClrTx/>
              <a:buSzTx/>
              <a:buFontTx/>
              <a:buNone/>
              <a:tabLst/>
              <a:defRPr/>
            </a:pPr>
            <a:r>
              <a:rPr lang="en-US" b="0" i="0" baseline="0" dirty="0"/>
              <a:t>We see the convergence of these three key trends driving digital </a:t>
            </a:r>
            <a:r>
              <a:rPr lang="en-US" b="0" i="0" baseline="0" dirty="0" err="1"/>
              <a:t>transformtation</a:t>
            </a:r>
            <a:endParaRPr lang="en-US" b="0" i="0" dirty="0"/>
          </a:p>
          <a:p>
            <a:pPr defTabSz="946920">
              <a:spcAft>
                <a:spcPts val="345"/>
              </a:spcAft>
              <a:defRPr/>
            </a:pPr>
            <a:endParaRPr lang="en-US" b="1" i="0" baseline="0" dirty="0"/>
          </a:p>
          <a:p>
            <a:endParaRPr lang="en-US" sz="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814797-A7EB-4D45-A2F0-C8FAF2D350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791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Intelligence is at the core of Microsoft’s business strategy. </a:t>
            </a:r>
          </a:p>
          <a:p>
            <a:r>
              <a:rPr lang="en-US" sz="1200" kern="1200" dirty="0">
                <a:solidFill>
                  <a:schemeClr val="tx1"/>
                </a:solidFill>
                <a:effectLst/>
                <a:latin typeface="+mn-lt"/>
                <a:ea typeface="+mn-ea"/>
                <a:cs typeface="+mn-cs"/>
              </a:rPr>
              <a:t>First, we lead with the platform, always. We are and always will be a platform company. It’s not about the technology but rather what our customers can do with this technology to enable themselves. </a:t>
            </a:r>
          </a:p>
          <a:p>
            <a:r>
              <a:rPr lang="en-US" sz="1200" kern="1200" dirty="0">
                <a:solidFill>
                  <a:schemeClr val="tx1"/>
                </a:solidFill>
                <a:effectLst/>
                <a:latin typeface="+mn-lt"/>
                <a:ea typeface="+mn-ea"/>
                <a:cs typeface="+mn-cs"/>
              </a:rPr>
              <a:t>Second, our platform is focused on the application pattern that will rule the applications of the future: intelligent cloud and intelligent edge. We believe compute will expand to where the data is, from massive cloud data sets all the way to where the data is created on the edge of mobile and IoT devices. It’s the concept of data gravity. </a:t>
            </a:r>
          </a:p>
          <a:p>
            <a:r>
              <a:rPr lang="en-US" sz="1200" kern="1200" dirty="0">
                <a:solidFill>
                  <a:schemeClr val="tx1"/>
                </a:solidFill>
                <a:effectLst/>
                <a:latin typeface="+mn-lt"/>
                <a:ea typeface="+mn-ea"/>
                <a:cs typeface="+mn-cs"/>
              </a:rPr>
              <a:t>Third, all of this will be built on top of AI. First it was the PC, then the web, AI is the third runtime that every application will use in the future. </a:t>
            </a:r>
          </a:p>
          <a:p>
            <a:r>
              <a:rPr lang="en-US" sz="1200" kern="1200" dirty="0">
                <a:solidFill>
                  <a:schemeClr val="tx1"/>
                </a:solidFill>
                <a:effectLst/>
                <a:latin typeface="+mn-lt"/>
                <a:ea typeface="+mn-ea"/>
                <a:cs typeface="+mn-cs"/>
              </a:rPr>
              <a:t>Look at the number of words in that sentence referring to intelligence… intelligent cloud, intelligent edge, artificial intelligence and AI. This is how important AI is for Microsoft. </a:t>
            </a:r>
          </a:p>
          <a:p>
            <a:pPr lvl="0" algn="ct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So who is using AI today?</a:t>
            </a:r>
          </a:p>
          <a:p>
            <a:endParaRPr lang="en-US" sz="1200" u="non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Today, 3 industries are at the forefront of transforming their businesses with AI – financial services, retail, and manufacturing. </a:t>
            </a:r>
          </a:p>
          <a:p>
            <a:r>
              <a:rPr lang="en-US" sz="1200" kern="1200" dirty="0">
                <a:solidFill>
                  <a:schemeClr val="tx1"/>
                </a:solidFill>
                <a:effectLst/>
                <a:latin typeface="+mn-lt"/>
                <a:ea typeface="+mn-ea"/>
                <a:cs typeface="+mn-cs"/>
              </a:rPr>
              <a:t>In financial services – some of the scenarios where AI is being used are to analyze risk, build models for fraud prevention, predict what a customer should do next. </a:t>
            </a:r>
          </a:p>
          <a:p>
            <a:r>
              <a:rPr lang="en-US" sz="1200" kern="1200" dirty="0">
                <a:solidFill>
                  <a:schemeClr val="tx1"/>
                </a:solidFill>
                <a:effectLst/>
                <a:latin typeface="+mn-lt"/>
                <a:ea typeface="+mn-ea"/>
                <a:cs typeface="+mn-cs"/>
              </a:rPr>
              <a:t>In retail – businesses are using AI to personalize a shopper’s experience, build dynamic pricing into their models to take environmental and circumstantial information into consideration, and also to help plan their inventory. </a:t>
            </a:r>
          </a:p>
          <a:p>
            <a:r>
              <a:rPr lang="en-US" sz="1200" kern="1200" dirty="0">
                <a:solidFill>
                  <a:schemeClr val="tx1"/>
                </a:solidFill>
                <a:effectLst/>
                <a:latin typeface="+mn-lt"/>
                <a:ea typeface="+mn-ea"/>
                <a:cs typeface="+mn-cs"/>
              </a:rPr>
              <a:t>In manufacturing, businesses are using AI to perform predictive maintenance on machinery, automate operations, and manage their logistics. </a:t>
            </a:r>
          </a:p>
          <a:p>
            <a:endParaRPr lang="en-US" sz="1200" u="none"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by 2020 85% of enterprises will be using AI. </a:t>
            </a:r>
          </a:p>
          <a:p>
            <a:pPr lvl="0"/>
            <a:endParaRPr lang="en-US" sz="1200" b="0" kern="1200" dirty="0">
              <a:solidFill>
                <a:schemeClr val="tx1"/>
              </a:solidFill>
              <a:effectLst/>
              <a:latin typeface="+mn-lt"/>
              <a:ea typeface="+mn-ea"/>
              <a:cs typeface="+mn-cs"/>
            </a:endParaRPr>
          </a:p>
          <a:p>
            <a:pPr lvl="0"/>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11:35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1077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Conversational/Digital Agents – detail slide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By 2025, 95% of customer interactions will take place via bots. Bots are a crucial customer engagement tool to build customer loyalty and a competitive advantage for businesses </a:t>
            </a:r>
          </a:p>
          <a:p>
            <a:pPr lvl="0"/>
            <a:r>
              <a:rPr lang="en-US" sz="1200" kern="1200" dirty="0">
                <a:solidFill>
                  <a:schemeClr val="tx1"/>
                </a:solidFill>
                <a:effectLst/>
                <a:latin typeface="+mn-lt"/>
                <a:ea typeface="+mn-ea"/>
                <a:cs typeface="+mn-cs"/>
              </a:rPr>
              <a:t>Gartner reports 60% of customer inquiries related to app dev are about bots. And the two major use cases we find are top of mind are customer service and HR </a:t>
            </a:r>
          </a:p>
          <a:p>
            <a:pPr lvl="0"/>
            <a:r>
              <a:rPr lang="en-US" sz="1200" kern="1200" dirty="0">
                <a:solidFill>
                  <a:schemeClr val="tx1"/>
                </a:solidFill>
                <a:effectLst/>
                <a:latin typeface="+mn-lt"/>
                <a:ea typeface="+mn-ea"/>
                <a:cs typeface="+mn-cs"/>
              </a:rPr>
              <a:t>&lt;&lt; </a:t>
            </a:r>
            <a:r>
              <a:rPr lang="en-US" sz="1200" i="1" kern="1200" dirty="0">
                <a:solidFill>
                  <a:schemeClr val="tx1"/>
                </a:solidFill>
                <a:effectLst/>
                <a:latin typeface="+mn-lt"/>
                <a:ea typeface="+mn-ea"/>
                <a:cs typeface="+mn-cs"/>
              </a:rPr>
              <a:t>Microsoft differentiating factor. We have the most powerful bot platform combined with customizable Cognitive Services. Enterprises can easily build powerful agents to streamline work processes and integrate in customer’s existing data estate – whether on-premises, at the edge, in the cloud or hybrid. </a:t>
            </a:r>
            <a:r>
              <a:rPr lang="en-US" sz="1200" kern="1200" dirty="0">
                <a:solidFill>
                  <a:schemeClr val="tx1"/>
                </a:solidFill>
                <a:effectLst/>
                <a:latin typeface="+mn-lt"/>
                <a:ea typeface="+mn-ea"/>
                <a:cs typeface="+mn-cs"/>
              </a:rPr>
              <a:t>&gt;&gt;</a:t>
            </a:r>
          </a:p>
          <a:p>
            <a:pPr lvl="0"/>
            <a:endParaRPr lang="en-US" sz="1200" kern="1200" dirty="0">
              <a:solidFill>
                <a:schemeClr val="tx1"/>
              </a:solidFill>
              <a:effectLst/>
              <a:latin typeface="+mn-lt"/>
              <a:ea typeface="+mn-ea"/>
              <a:cs typeface="+mn-cs"/>
            </a:endParaRPr>
          </a:p>
          <a:p>
            <a:pPr lvl="0"/>
            <a:r>
              <a:rPr lang="en-US" sz="1200" b="0" i="0" kern="1200" dirty="0" err="1">
                <a:solidFill>
                  <a:schemeClr val="tx1"/>
                </a:solidFill>
                <a:effectLst/>
                <a:latin typeface="+mn-lt"/>
                <a:ea typeface="+mn-ea"/>
                <a:cs typeface="+mn-cs"/>
              </a:rPr>
              <a:t>Servion</a:t>
            </a:r>
            <a:r>
              <a:rPr lang="en-US" sz="1200" b="0" i="0" kern="1200" dirty="0">
                <a:solidFill>
                  <a:schemeClr val="tx1"/>
                </a:solidFill>
                <a:effectLst/>
                <a:latin typeface="+mn-lt"/>
                <a:ea typeface="+mn-ea"/>
                <a:cs typeface="+mn-cs"/>
              </a:rPr>
              <a:t> predicts that, by 2025, AI will power 95% of all customer interactions, including live telephone and online conversations that will leave customers unable to ‘spot the bot’. http://servion.com/blog/ai-will-power-95-customer-interactions-2025/ </a:t>
            </a:r>
            <a:endParaRPr lang="en-US" sz="1200"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11:35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6633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66FB7-073E-40C0-A708-C408328B2E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A64291-339A-4CB0-9A7B-290FB7DB7C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F868D-C6A3-49CB-8F76-4212527E5FCD}"/>
              </a:ext>
            </a:extLst>
          </p:cNvPr>
          <p:cNvSpPr>
            <a:spLocks noGrp="1"/>
          </p:cNvSpPr>
          <p:nvPr>
            <p:ph type="dt" sz="half" idx="10"/>
          </p:nvPr>
        </p:nvSpPr>
        <p:spPr/>
        <p:txBody>
          <a:bodyPr/>
          <a:lstStyle/>
          <a:p>
            <a:fld id="{A159F0CD-1C27-42FC-AED2-324B0EA451B2}" type="datetimeFigureOut">
              <a:rPr lang="en-US" smtClean="0"/>
              <a:t>1/22/2019</a:t>
            </a:fld>
            <a:endParaRPr lang="en-US"/>
          </a:p>
        </p:txBody>
      </p:sp>
      <p:sp>
        <p:nvSpPr>
          <p:cNvPr id="5" name="Footer Placeholder 4">
            <a:extLst>
              <a:ext uri="{FF2B5EF4-FFF2-40B4-BE49-F238E27FC236}">
                <a16:creationId xmlns:a16="http://schemas.microsoft.com/office/drawing/2014/main" id="{5F3A9706-8A52-4F0B-9B14-647DE6823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67AE4-89D6-4382-80C9-214719F4A410}"/>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2355235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2ED0-2A64-4599-A46E-794458536C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9BCD71-368F-4823-99B2-5F09A076BB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E36DD-B0E1-40F1-93AA-57CC2E49BABE}"/>
              </a:ext>
            </a:extLst>
          </p:cNvPr>
          <p:cNvSpPr>
            <a:spLocks noGrp="1"/>
          </p:cNvSpPr>
          <p:nvPr>
            <p:ph type="dt" sz="half" idx="10"/>
          </p:nvPr>
        </p:nvSpPr>
        <p:spPr/>
        <p:txBody>
          <a:bodyPr/>
          <a:lstStyle/>
          <a:p>
            <a:fld id="{A159F0CD-1C27-42FC-AED2-324B0EA451B2}" type="datetimeFigureOut">
              <a:rPr lang="en-US" smtClean="0"/>
              <a:t>1/22/2019</a:t>
            </a:fld>
            <a:endParaRPr lang="en-US"/>
          </a:p>
        </p:txBody>
      </p:sp>
      <p:sp>
        <p:nvSpPr>
          <p:cNvPr id="5" name="Footer Placeholder 4">
            <a:extLst>
              <a:ext uri="{FF2B5EF4-FFF2-40B4-BE49-F238E27FC236}">
                <a16:creationId xmlns:a16="http://schemas.microsoft.com/office/drawing/2014/main" id="{9D250823-7EB5-4241-982A-E58831B60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50BCC-5C8F-4114-9254-B1FF870C5066}"/>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003312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9D5005-D64A-4CB3-99AE-F9BA421BE1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351977-380F-415F-8CB1-C8B4AEF65F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3966A-0A1A-4322-9469-416DEF8ACEC9}"/>
              </a:ext>
            </a:extLst>
          </p:cNvPr>
          <p:cNvSpPr>
            <a:spLocks noGrp="1"/>
          </p:cNvSpPr>
          <p:nvPr>
            <p:ph type="dt" sz="half" idx="10"/>
          </p:nvPr>
        </p:nvSpPr>
        <p:spPr/>
        <p:txBody>
          <a:bodyPr/>
          <a:lstStyle/>
          <a:p>
            <a:fld id="{A159F0CD-1C27-42FC-AED2-324B0EA451B2}" type="datetimeFigureOut">
              <a:rPr lang="en-US" smtClean="0"/>
              <a:t>1/22/2019</a:t>
            </a:fld>
            <a:endParaRPr lang="en-US"/>
          </a:p>
        </p:txBody>
      </p:sp>
      <p:sp>
        <p:nvSpPr>
          <p:cNvPr id="5" name="Footer Placeholder 4">
            <a:extLst>
              <a:ext uri="{FF2B5EF4-FFF2-40B4-BE49-F238E27FC236}">
                <a16:creationId xmlns:a16="http://schemas.microsoft.com/office/drawing/2014/main" id="{3E310ED5-DF9D-4838-9FCD-B9CB9C2D7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19CF7-0D41-4E8B-B1A2-D9ECF3EB53E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956071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a:xfrm>
            <a:off x="277181" y="5923422"/>
            <a:ext cx="2418336" cy="651821"/>
          </a:xfrm>
          <a:prstGeom prst="rect">
            <a:avLst/>
          </a:prstGeom>
        </p:spPr>
        <p:txBody>
          <a:bodyPr wrap="squar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AzureDevDays</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zure TechCon 201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bject&#10;&#10;Description generated with high confidence">
            <a:extLst>
              <a:ext uri="{FF2B5EF4-FFF2-40B4-BE49-F238E27FC236}">
                <a16:creationId xmlns:a16="http://schemas.microsoft.com/office/drawing/2014/main" id="{AC606A9E-48EF-4A2A-BC24-FE78CCEF5A01}"/>
              </a:ext>
            </a:extLst>
          </p:cNvPr>
          <p:cNvPicPr>
            <a:picLocks noChangeAspect="1"/>
          </p:cNvPicPr>
          <p:nvPr userDrawn="1"/>
        </p:nvPicPr>
        <p:blipFill>
          <a:blip r:embed="rId3"/>
          <a:stretch>
            <a:fillRect/>
          </a:stretch>
        </p:blipFill>
        <p:spPr>
          <a:xfrm>
            <a:off x="5722490" y="4727518"/>
            <a:ext cx="2011206" cy="373563"/>
          </a:xfrm>
          <a:prstGeom prst="rect">
            <a:avLst/>
          </a:prstGeom>
        </p:spPr>
      </p:pic>
      <p:sp>
        <p:nvSpPr>
          <p:cNvPr id="4" name="TextBox 3">
            <a:extLst>
              <a:ext uri="{FF2B5EF4-FFF2-40B4-BE49-F238E27FC236}">
                <a16:creationId xmlns:a16="http://schemas.microsoft.com/office/drawing/2014/main" id="{28FC38B5-963D-4E0A-959E-233333F11443}"/>
              </a:ext>
            </a:extLst>
          </p:cNvPr>
          <p:cNvSpPr txBox="1"/>
          <p:nvPr userDrawn="1"/>
        </p:nvSpPr>
        <p:spPr>
          <a:xfrm>
            <a:off x="4153746" y="4606495"/>
            <a:ext cx="1505614"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Sponsor:</a:t>
            </a:r>
          </a:p>
        </p:txBody>
      </p:sp>
      <p:sp>
        <p:nvSpPr>
          <p:cNvPr id="2" name="TextBox 1">
            <a:extLst>
              <a:ext uri="{FF2B5EF4-FFF2-40B4-BE49-F238E27FC236}">
                <a16:creationId xmlns:a16="http://schemas.microsoft.com/office/drawing/2014/main" id="{8F29B2A0-86FB-4F90-86F2-E2D3B9E6EC84}"/>
              </a:ext>
            </a:extLst>
          </p:cNvPr>
          <p:cNvSpPr txBox="1"/>
          <p:nvPr userDrawn="1"/>
        </p:nvSpPr>
        <p:spPr>
          <a:xfrm>
            <a:off x="-32147" y="6237185"/>
            <a:ext cx="3438109"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www.azuredevdays.com</a:t>
            </a:r>
          </a:p>
        </p:txBody>
      </p:sp>
      <p:sp>
        <p:nvSpPr>
          <p:cNvPr id="5" name="TextBox 4">
            <a:extLst>
              <a:ext uri="{FF2B5EF4-FFF2-40B4-BE49-F238E27FC236}">
                <a16:creationId xmlns:a16="http://schemas.microsoft.com/office/drawing/2014/main" id="{CCA3BD13-4D4E-4497-8F7B-FA5B2C0DB91E}"/>
              </a:ext>
            </a:extLst>
          </p:cNvPr>
          <p:cNvSpPr txBox="1"/>
          <p:nvPr userDrawn="1"/>
        </p:nvSpPr>
        <p:spPr>
          <a:xfrm>
            <a:off x="7664743" y="6242391"/>
            <a:ext cx="4396781"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Content : aka.ms/azuredevdays</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203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1669495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59345" y="359077"/>
            <a:ext cx="4873308" cy="625236"/>
          </a:xfrm>
        </p:spPr>
        <p:txBody>
          <a:bodyPr lIns="0" tIns="0" rIns="0" bIns="0"/>
          <a:lstStyle>
            <a:lvl1pPr>
              <a:defRPr sz="4062" b="0" i="0">
                <a:solidFill>
                  <a:srgbClr val="353535"/>
                </a:solidFill>
                <a:latin typeface="SegoeUI-Light"/>
                <a:cs typeface="SegoeUI-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02059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59345" y="359077"/>
            <a:ext cx="4873308" cy="625236"/>
          </a:xfrm>
        </p:spPr>
        <p:txBody>
          <a:bodyPr lIns="0" tIns="0" rIns="0" bIns="0"/>
          <a:lstStyle>
            <a:lvl1pPr>
              <a:defRPr sz="4063" b="0" i="0">
                <a:solidFill>
                  <a:srgbClr val="353535"/>
                </a:solidFill>
                <a:latin typeface="SegoeUI-Light"/>
                <a:cs typeface="SegoeUI-Light"/>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55543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9"/>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5" y="4476335"/>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2745667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0078D7"/>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199"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1452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65AE-AF2A-4D5B-8809-3C7FB0AEA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9F112-702A-40B1-BE21-C4E9667CE2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D4067-E084-46C7-B8B5-C63DE3F787CB}"/>
              </a:ext>
            </a:extLst>
          </p:cNvPr>
          <p:cNvSpPr>
            <a:spLocks noGrp="1"/>
          </p:cNvSpPr>
          <p:nvPr>
            <p:ph type="dt" sz="half" idx="10"/>
          </p:nvPr>
        </p:nvSpPr>
        <p:spPr/>
        <p:txBody>
          <a:bodyPr/>
          <a:lstStyle/>
          <a:p>
            <a:fld id="{A159F0CD-1C27-42FC-AED2-324B0EA451B2}" type="datetimeFigureOut">
              <a:rPr lang="en-US" smtClean="0"/>
              <a:t>1/22/2019</a:t>
            </a:fld>
            <a:endParaRPr lang="en-US"/>
          </a:p>
        </p:txBody>
      </p:sp>
      <p:sp>
        <p:nvSpPr>
          <p:cNvPr id="5" name="Footer Placeholder 4">
            <a:extLst>
              <a:ext uri="{FF2B5EF4-FFF2-40B4-BE49-F238E27FC236}">
                <a16:creationId xmlns:a16="http://schemas.microsoft.com/office/drawing/2014/main" id="{6CA28335-844D-486F-9D04-AB908D2CE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EA1EE-B054-4B31-AEC7-85F061B0E6B2}"/>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2576259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0078D7"/>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199"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4309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4286"/>
          </a:xfrm>
        </p:spPr>
        <p:txBody>
          <a:bodyPr>
            <a:spAutoFit/>
          </a:bodyPr>
          <a:lstStyle>
            <a:lvl1pPr>
              <a:defRPr sz="4000"/>
            </a:lvl1pPr>
            <a:lvl2pPr>
              <a:defRPr sz="2400"/>
            </a:lvl2pPr>
            <a:lvl3pPr>
              <a:defRPr sz="2000"/>
            </a:lvl3pPr>
            <a:lvl4pPr>
              <a:defRPr sz="18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47769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79653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Accent Color">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38352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115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347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anted Accent Color - 1 ">
    <p:bg>
      <p:bgPr>
        <a:solidFill>
          <a:srgbClr val="0078D7"/>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2"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2"/>
            <a:ext cx="5826759" cy="899665"/>
          </a:xfrm>
        </p:spPr>
        <p:txBody>
          <a:bodyPr/>
          <a:lstStyle>
            <a:lvl1pPr>
              <a:defRPr>
                <a:solidFill>
                  <a:schemeClr val="tx1"/>
                </a:solidFill>
              </a:defRPr>
            </a:lvl1pPr>
          </a:lstStyle>
          <a:p>
            <a:r>
              <a:rPr lang="en-US" dirty="0"/>
              <a:t>Click to edit Master title style</a:t>
            </a:r>
          </a:p>
        </p:txBody>
      </p:sp>
      <p:sp>
        <p:nvSpPr>
          <p:cNvPr id="7" name="Text Placeholder 5"/>
          <p:cNvSpPr>
            <a:spLocks noGrp="1"/>
          </p:cNvSpPr>
          <p:nvPr>
            <p:ph type="body" sz="quarter" idx="11"/>
          </p:nvPr>
        </p:nvSpPr>
        <p:spPr>
          <a:xfrm>
            <a:off x="269241" y="1189177"/>
            <a:ext cx="5826760" cy="2086918"/>
          </a:xfrm>
        </p:spPr>
        <p:txBody>
          <a:bodyPr/>
          <a:lstStyle>
            <a:lvl1pPr marL="0" indent="0">
              <a:buNone/>
              <a:defRPr sz="4000">
                <a:solidFill>
                  <a:schemeClr val="tx1"/>
                </a:solidFill>
              </a:defRPr>
            </a:lvl1pPr>
            <a:lvl2pPr marL="0" indent="0">
              <a:buFontTx/>
              <a:buNone/>
              <a:defRPr sz="2400"/>
            </a:lvl2pPr>
            <a:lvl3pPr marL="224054" indent="0">
              <a:buNone/>
              <a:defRPr sz="2000"/>
            </a:lvl3pPr>
            <a:lvl4pPr marL="448107" indent="0">
              <a:buNone/>
              <a:defRPr sz="1800"/>
            </a:lvl4pPr>
            <a:lvl5pPr marL="672161"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0006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anted Accent Color - 2">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2"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dirty="0">
              <a:ln>
                <a:noFill/>
              </a:ln>
              <a:solidFill>
                <a:srgbClr val="5C2D91"/>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2"/>
            <a:ext cx="5826759" cy="899665"/>
          </a:xfrm>
        </p:spPr>
        <p:txBody>
          <a:bodyPr/>
          <a:lstStyle>
            <a:lvl1pPr>
              <a:defRPr>
                <a:solidFill>
                  <a:schemeClr val="bg1"/>
                </a:solidFill>
              </a:defRPr>
            </a:lvl1pPr>
          </a:lstStyle>
          <a:p>
            <a:r>
              <a:rPr lang="en-US" dirty="0"/>
              <a:t>Click to edit Master title style</a:t>
            </a:r>
          </a:p>
        </p:txBody>
      </p:sp>
      <p:sp>
        <p:nvSpPr>
          <p:cNvPr id="7" name="Text Placeholder 5"/>
          <p:cNvSpPr>
            <a:spLocks noGrp="1"/>
          </p:cNvSpPr>
          <p:nvPr>
            <p:ph type="body" sz="quarter" idx="11"/>
          </p:nvPr>
        </p:nvSpPr>
        <p:spPr>
          <a:xfrm>
            <a:off x="269241" y="1189177"/>
            <a:ext cx="5826760" cy="2086918"/>
          </a:xfrm>
        </p:spPr>
        <p:txBody>
          <a:bodyPr/>
          <a:lstStyle>
            <a:lvl1pPr marL="0" indent="0">
              <a:buNone/>
              <a:defRPr sz="4000">
                <a:solidFill>
                  <a:schemeClr val="bg1"/>
                </a:solidFill>
              </a:defRPr>
            </a:lvl1pPr>
            <a:lvl2pPr marL="0" indent="0">
              <a:buFontTx/>
              <a:buNone/>
              <a:defRPr sz="2400">
                <a:solidFill>
                  <a:schemeClr val="bg1"/>
                </a:solidFill>
              </a:defRPr>
            </a:lvl2pPr>
            <a:lvl3pPr marL="224054" indent="0">
              <a:buNone/>
              <a:defRPr sz="2000">
                <a:solidFill>
                  <a:schemeClr val="bg1"/>
                </a:solidFill>
              </a:defRPr>
            </a:lvl3pPr>
            <a:lvl4pPr marL="448107" indent="0">
              <a:buNone/>
              <a:defRPr sz="1800">
                <a:solidFill>
                  <a:schemeClr val="bg1"/>
                </a:solidFill>
              </a:defRPr>
            </a:lvl4pPr>
            <a:lvl5pPr marL="672161" indent="0">
              <a:buNone/>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2380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2" y="2949303"/>
            <a:ext cx="4483757" cy="959394"/>
          </a:xfrm>
          <a:prstGeom prst="rect">
            <a:avLst/>
          </a:prstGeom>
        </p:spPr>
      </p:pic>
    </p:spTree>
    <p:extLst>
      <p:ext uri="{BB962C8B-B14F-4D97-AF65-F5344CB8AC3E}">
        <p14:creationId xmlns:p14="http://schemas.microsoft.com/office/powerpoint/2010/main" val="279014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52821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4225B-4220-437F-99A2-3BD1E3E4DB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CE394-7A50-41B9-AB1F-7A90D84E03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596D6B-1DDB-4FB9-BF12-B841DD8F065C}"/>
              </a:ext>
            </a:extLst>
          </p:cNvPr>
          <p:cNvSpPr>
            <a:spLocks noGrp="1"/>
          </p:cNvSpPr>
          <p:nvPr>
            <p:ph type="dt" sz="half" idx="10"/>
          </p:nvPr>
        </p:nvSpPr>
        <p:spPr/>
        <p:txBody>
          <a:bodyPr/>
          <a:lstStyle/>
          <a:p>
            <a:fld id="{A159F0CD-1C27-42FC-AED2-324B0EA451B2}" type="datetimeFigureOut">
              <a:rPr lang="en-US" smtClean="0"/>
              <a:t>1/22/2019</a:t>
            </a:fld>
            <a:endParaRPr lang="en-US"/>
          </a:p>
        </p:txBody>
      </p:sp>
      <p:sp>
        <p:nvSpPr>
          <p:cNvPr id="5" name="Footer Placeholder 4">
            <a:extLst>
              <a:ext uri="{FF2B5EF4-FFF2-40B4-BE49-F238E27FC236}">
                <a16:creationId xmlns:a16="http://schemas.microsoft.com/office/drawing/2014/main" id="{961971C8-5EB0-459E-B692-E3CBF1831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E6995-3736-42A5-88E7-36BF2C787DEE}"/>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7609282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8124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31490324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22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327566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34ED4-AB33-476A-828E-BB3E0ADEC4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DF64B-CEB3-4EEA-990F-D3DC459E94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1E67ED-6379-41CE-9EAD-A845B3DA0D9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48A04C-4679-4161-BCCE-82914F9D9CB5}"/>
              </a:ext>
            </a:extLst>
          </p:cNvPr>
          <p:cNvSpPr>
            <a:spLocks noGrp="1"/>
          </p:cNvSpPr>
          <p:nvPr>
            <p:ph type="dt" sz="half" idx="10"/>
          </p:nvPr>
        </p:nvSpPr>
        <p:spPr/>
        <p:txBody>
          <a:bodyPr/>
          <a:lstStyle/>
          <a:p>
            <a:fld id="{A159F0CD-1C27-42FC-AED2-324B0EA451B2}" type="datetimeFigureOut">
              <a:rPr lang="en-US" smtClean="0"/>
              <a:t>1/22/2019</a:t>
            </a:fld>
            <a:endParaRPr lang="en-US"/>
          </a:p>
        </p:txBody>
      </p:sp>
      <p:sp>
        <p:nvSpPr>
          <p:cNvPr id="6" name="Footer Placeholder 5">
            <a:extLst>
              <a:ext uri="{FF2B5EF4-FFF2-40B4-BE49-F238E27FC236}">
                <a16:creationId xmlns:a16="http://schemas.microsoft.com/office/drawing/2014/main" id="{31239ED6-78D2-4D08-883F-356157F62A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F98EA-C036-4F0A-834A-7634B70B9B22}"/>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726341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E861-1880-4662-ABAB-373ECDECB8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B753E8-D8EF-4C4B-9BB7-8294C3A25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E482D7-F122-4FC0-A751-751D3714DD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33684-E809-4B7A-BA04-E709DFB96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DDBFDD-F9E3-4161-9C6D-DE3A84018E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8B45E2-4431-4C22-9814-2C102C6D71A6}"/>
              </a:ext>
            </a:extLst>
          </p:cNvPr>
          <p:cNvSpPr>
            <a:spLocks noGrp="1"/>
          </p:cNvSpPr>
          <p:nvPr>
            <p:ph type="dt" sz="half" idx="10"/>
          </p:nvPr>
        </p:nvSpPr>
        <p:spPr/>
        <p:txBody>
          <a:bodyPr/>
          <a:lstStyle/>
          <a:p>
            <a:fld id="{A159F0CD-1C27-42FC-AED2-324B0EA451B2}" type="datetimeFigureOut">
              <a:rPr lang="en-US" smtClean="0"/>
              <a:t>1/22/2019</a:t>
            </a:fld>
            <a:endParaRPr lang="en-US"/>
          </a:p>
        </p:txBody>
      </p:sp>
      <p:sp>
        <p:nvSpPr>
          <p:cNvPr id="8" name="Footer Placeholder 7">
            <a:extLst>
              <a:ext uri="{FF2B5EF4-FFF2-40B4-BE49-F238E27FC236}">
                <a16:creationId xmlns:a16="http://schemas.microsoft.com/office/drawing/2014/main" id="{561C75F4-F24C-4F23-BAFB-E8605B860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C03BBB-6268-4C83-B6B3-42AFE41C9CF4}"/>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451407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26F6-7884-4481-952B-BFC23680DF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403E61-6455-4790-A1BA-6B4320463774}"/>
              </a:ext>
            </a:extLst>
          </p:cNvPr>
          <p:cNvSpPr>
            <a:spLocks noGrp="1"/>
          </p:cNvSpPr>
          <p:nvPr>
            <p:ph type="dt" sz="half" idx="10"/>
          </p:nvPr>
        </p:nvSpPr>
        <p:spPr/>
        <p:txBody>
          <a:bodyPr/>
          <a:lstStyle/>
          <a:p>
            <a:fld id="{A159F0CD-1C27-42FC-AED2-324B0EA451B2}" type="datetimeFigureOut">
              <a:rPr lang="en-US" smtClean="0"/>
              <a:t>1/22/2019</a:t>
            </a:fld>
            <a:endParaRPr lang="en-US"/>
          </a:p>
        </p:txBody>
      </p:sp>
      <p:sp>
        <p:nvSpPr>
          <p:cNvPr id="4" name="Footer Placeholder 3">
            <a:extLst>
              <a:ext uri="{FF2B5EF4-FFF2-40B4-BE49-F238E27FC236}">
                <a16:creationId xmlns:a16="http://schemas.microsoft.com/office/drawing/2014/main" id="{D858EF5E-F377-4C51-99DB-A6B5F01964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D041D8-DD34-4DAC-981E-5C7AE7F0CE8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87520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A8656-AA3A-4F43-ABE3-3699AF75DCA6}"/>
              </a:ext>
            </a:extLst>
          </p:cNvPr>
          <p:cNvSpPr>
            <a:spLocks noGrp="1"/>
          </p:cNvSpPr>
          <p:nvPr>
            <p:ph type="dt" sz="half" idx="10"/>
          </p:nvPr>
        </p:nvSpPr>
        <p:spPr/>
        <p:txBody>
          <a:bodyPr/>
          <a:lstStyle/>
          <a:p>
            <a:fld id="{A159F0CD-1C27-42FC-AED2-324B0EA451B2}" type="datetimeFigureOut">
              <a:rPr lang="en-US" smtClean="0"/>
              <a:t>1/22/2019</a:t>
            </a:fld>
            <a:endParaRPr lang="en-US"/>
          </a:p>
        </p:txBody>
      </p:sp>
      <p:sp>
        <p:nvSpPr>
          <p:cNvPr id="3" name="Footer Placeholder 2">
            <a:extLst>
              <a:ext uri="{FF2B5EF4-FFF2-40B4-BE49-F238E27FC236}">
                <a16:creationId xmlns:a16="http://schemas.microsoft.com/office/drawing/2014/main" id="{64B8EC9C-770F-4612-B60E-040C1004C8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3FDC3D-D6E6-48F8-B6D8-F6A3121E4A76}"/>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41248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305A-3092-4EB5-882C-C10B80C53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C3F668-C885-4125-A37A-762FC4E561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DC68A1-16E9-41C1-A362-EE594DC55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F6967A-6C51-4117-9385-E946314A4970}"/>
              </a:ext>
            </a:extLst>
          </p:cNvPr>
          <p:cNvSpPr>
            <a:spLocks noGrp="1"/>
          </p:cNvSpPr>
          <p:nvPr>
            <p:ph type="dt" sz="half" idx="10"/>
          </p:nvPr>
        </p:nvSpPr>
        <p:spPr/>
        <p:txBody>
          <a:bodyPr/>
          <a:lstStyle/>
          <a:p>
            <a:fld id="{A159F0CD-1C27-42FC-AED2-324B0EA451B2}" type="datetimeFigureOut">
              <a:rPr lang="en-US" smtClean="0"/>
              <a:t>1/22/2019</a:t>
            </a:fld>
            <a:endParaRPr lang="en-US"/>
          </a:p>
        </p:txBody>
      </p:sp>
      <p:sp>
        <p:nvSpPr>
          <p:cNvPr id="6" name="Footer Placeholder 5">
            <a:extLst>
              <a:ext uri="{FF2B5EF4-FFF2-40B4-BE49-F238E27FC236}">
                <a16:creationId xmlns:a16="http://schemas.microsoft.com/office/drawing/2014/main" id="{786128ED-A59E-4500-8AC3-81CAF090D2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1248A1-9D7D-4CED-B00C-C52ED9225923}"/>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60302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AE09-6ACE-4AAC-8050-6200082EFF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0755D6-CCAE-4DD3-8ECA-03AE0DE08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65FF48-2AD6-45C4-B7ED-24E3B02D4C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DA2A2B-3097-4E7D-B8E9-137583B6B4FA}"/>
              </a:ext>
            </a:extLst>
          </p:cNvPr>
          <p:cNvSpPr>
            <a:spLocks noGrp="1"/>
          </p:cNvSpPr>
          <p:nvPr>
            <p:ph type="dt" sz="half" idx="10"/>
          </p:nvPr>
        </p:nvSpPr>
        <p:spPr/>
        <p:txBody>
          <a:bodyPr/>
          <a:lstStyle/>
          <a:p>
            <a:fld id="{A159F0CD-1C27-42FC-AED2-324B0EA451B2}" type="datetimeFigureOut">
              <a:rPr lang="en-US" smtClean="0"/>
              <a:t>1/22/2019</a:t>
            </a:fld>
            <a:endParaRPr lang="en-US"/>
          </a:p>
        </p:txBody>
      </p:sp>
      <p:sp>
        <p:nvSpPr>
          <p:cNvPr id="6" name="Footer Placeholder 5">
            <a:extLst>
              <a:ext uri="{FF2B5EF4-FFF2-40B4-BE49-F238E27FC236}">
                <a16:creationId xmlns:a16="http://schemas.microsoft.com/office/drawing/2014/main" id="{3A81305C-F429-49DE-9E12-D5E94F465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1AF6E-3643-4CA7-B4FD-9F5DA3219B2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51577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C4EA53-C39C-4631-8229-3F2A920C4A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F8ABFA-418C-42F2-BFD5-0F53F58E4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E0D66-8EF1-4914-A0F5-6F8B7E4F98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9F0CD-1C27-42FC-AED2-324B0EA451B2}" type="datetimeFigureOut">
              <a:rPr lang="en-US" smtClean="0"/>
              <a:t>1/22/2019</a:t>
            </a:fld>
            <a:endParaRPr lang="en-US"/>
          </a:p>
        </p:txBody>
      </p:sp>
      <p:sp>
        <p:nvSpPr>
          <p:cNvPr id="5" name="Footer Placeholder 4">
            <a:extLst>
              <a:ext uri="{FF2B5EF4-FFF2-40B4-BE49-F238E27FC236}">
                <a16:creationId xmlns:a16="http://schemas.microsoft.com/office/drawing/2014/main" id="{0EA6E6CF-5B04-47A9-B9E5-37008FB5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524BAB-F8B4-4007-B856-FDBA45DF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1CEC0-8546-4F7A-A5D6-7E362E561680}" type="slidenum">
              <a:rPr lang="en-US" smtClean="0"/>
              <a:t>‹#›</a:t>
            </a:fld>
            <a:endParaRPr lang="en-US"/>
          </a:p>
        </p:txBody>
      </p:sp>
    </p:spTree>
    <p:extLst>
      <p:ext uri="{BB962C8B-B14F-4D97-AF65-F5344CB8AC3E}">
        <p14:creationId xmlns:p14="http://schemas.microsoft.com/office/powerpoint/2010/main" val="889434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76" r:id="rId2"/>
    <p:sldLayoutId id="2147484480" r:id="rId3"/>
    <p:sldLayoutId id="2147484481" r:id="rId4"/>
    <p:sldLayoutId id="2147484482" r:id="rId5"/>
    <p:sldLayoutId id="2147484484" r:id="rId6"/>
    <p:sldLayoutId id="2147484502"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90808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370902" y="-8232"/>
            <a:ext cx="936855" cy="5662634"/>
            <a:chOff x="12618967" y="-8396"/>
            <a:chExt cx="955641" cy="5775362"/>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18763215"/>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9" r:id="rId13"/>
    <p:sldLayoutId id="2147484500" r:id="rId14"/>
    <p:sldLayoutId id="2147484501" r:id="rId15"/>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ka.ms/OmahaDevDay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aka.ms/FreeAzur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company/1035/"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4.pn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8.jpe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tiff"/><Relationship Id="rId10" Type="http://schemas.microsoft.com/office/2007/relationships/hdphoto" Target="../media/hdphoto2.wdp"/><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5.tiff"/></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39266" y="4426367"/>
            <a:ext cx="2355203" cy="30172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solidFill>
                  <a:schemeClr val="bg1"/>
                </a:solidFill>
              </a:rPr>
              <a:t>#</a:t>
            </a:r>
            <a:r>
              <a:rPr lang="en-US" sz="1961" err="1">
                <a:solidFill>
                  <a:schemeClr val="bg1"/>
                </a:solidFill>
              </a:rPr>
              <a:t>Azuredevdays</a:t>
            </a:r>
            <a:endParaRPr lang="en-US" sz="1961">
              <a:solidFill>
                <a:schemeClr val="bg1"/>
              </a:solidFill>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344086" y="137920"/>
            <a:ext cx="414881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Content: aka.ms/</a:t>
            </a:r>
            <a:r>
              <a:rPr lang="en-US" sz="2353" dirty="0" err="1">
                <a:solidFill>
                  <a:schemeClr val="bg1"/>
                </a:solidFill>
              </a:rPr>
              <a:t>mkedevdays</a:t>
            </a:r>
            <a:endParaRPr lang="en-US" sz="2353" dirty="0">
              <a:solidFill>
                <a:schemeClr val="bg1"/>
              </a:solidFill>
            </a:endParaRPr>
          </a:p>
        </p:txBody>
      </p:sp>
      <p:pic>
        <p:nvPicPr>
          <p:cNvPr id="3074" name="Picture 2" descr="Image result for docker logo transparent">
            <a:extLst>
              <a:ext uri="{FF2B5EF4-FFF2-40B4-BE49-F238E27FC236}">
                <a16:creationId xmlns:a16="http://schemas.microsoft.com/office/drawing/2014/main" id="{D1319414-3007-47A1-BA1B-0BC4EDF5FA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702" y="4728094"/>
            <a:ext cx="2222119" cy="186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268081" y="308561"/>
            <a:ext cx="11655840" cy="899665"/>
          </a:xfrm>
        </p:spPr>
        <p:txBody>
          <a:bodyPr/>
          <a:lstStyle/>
          <a:p>
            <a:pPr algn="ctr"/>
            <a:r>
              <a:rPr lang="en-US" sz="4400" dirty="0"/>
              <a:t>Transform your business processes</a:t>
            </a:r>
          </a:p>
        </p:txBody>
      </p:sp>
      <p:grpSp>
        <p:nvGrpSpPr>
          <p:cNvPr id="10" name="Group 9"/>
          <p:cNvGrpSpPr/>
          <p:nvPr/>
        </p:nvGrpSpPr>
        <p:grpSpPr>
          <a:xfrm>
            <a:off x="2771166" y="1443817"/>
            <a:ext cx="7031423" cy="1538351"/>
            <a:chOff x="3049500" y="1574449"/>
            <a:chExt cx="7031423" cy="1538351"/>
          </a:xfrm>
        </p:grpSpPr>
        <p:sp>
          <p:nvSpPr>
            <p:cNvPr id="11" name="TextBox 10">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8799" b="1" i="0" u="none" strike="noStrike" kern="1200" cap="none" spc="0" normalizeH="0" baseline="0" noProof="0" dirty="0">
                  <a:ln>
                    <a:noFill/>
                  </a:ln>
                  <a:solidFill>
                    <a:srgbClr val="505050"/>
                  </a:solidFill>
                  <a:effectLst/>
                  <a:uLnTx/>
                  <a:uFillTx/>
                  <a:latin typeface="Segoe UI" charset="0"/>
                  <a:ea typeface="Segoe UI" charset="0"/>
                  <a:cs typeface="Segoe UI" charset="0"/>
                </a:rPr>
                <a:t>85%</a:t>
              </a:r>
            </a:p>
          </p:txBody>
        </p:sp>
        <p:sp>
          <p:nvSpPr>
            <p:cNvPr id="12" name="TextBox 11">
              <a:extLst>
                <a:ext uri="{FF2B5EF4-FFF2-40B4-BE49-F238E27FC236}">
                  <a16:creationId xmlns:a16="http://schemas.microsoft.com/office/drawing/2014/main" id="{75227F0A-8AEF-4600-853E-90DC6E71AFE8}"/>
                </a:ext>
              </a:extLst>
            </p:cNvPr>
            <p:cNvSpPr txBox="1"/>
            <p:nvPr/>
          </p:nvSpPr>
          <p:spPr>
            <a:xfrm>
              <a:off x="5689722" y="1714242"/>
              <a:ext cx="4391201" cy="1258764"/>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Enterprises embracing AI</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By 2020, 85% of Enterprises will be using AI on at least one process</a:t>
              </a:r>
            </a:p>
          </p:txBody>
        </p:sp>
      </p:grpSp>
      <p:sp>
        <p:nvSpPr>
          <p:cNvPr id="13" name="Rectangle 12"/>
          <p:cNvSpPr/>
          <p:nvPr/>
        </p:nvSpPr>
        <p:spPr bwMode="auto">
          <a:xfrm>
            <a:off x="1" y="3954463"/>
            <a:ext cx="12192000" cy="2903537"/>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64008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779E4A29-0307-490E-B192-BBB7D137549B}"/>
              </a:ext>
            </a:extLst>
          </p:cNvPr>
          <p:cNvSpPr/>
          <p:nvPr/>
        </p:nvSpPr>
        <p:spPr>
          <a:xfrm>
            <a:off x="1115773" y="4875775"/>
            <a:ext cx="2873832" cy="11313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Financial Services</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Risk Analytics</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Fraud Prevention</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Customer Next Best Action</a:t>
            </a:r>
          </a:p>
        </p:txBody>
      </p:sp>
      <p:sp>
        <p:nvSpPr>
          <p:cNvPr id="16" name="Rectangle 15">
            <a:extLst>
              <a:ext uri="{FF2B5EF4-FFF2-40B4-BE49-F238E27FC236}">
                <a16:creationId xmlns:a16="http://schemas.microsoft.com/office/drawing/2014/main" id="{68230E48-1FC2-488C-AC5C-71B1D7C2829E}"/>
              </a:ext>
            </a:extLst>
          </p:cNvPr>
          <p:cNvSpPr/>
          <p:nvPr/>
        </p:nvSpPr>
        <p:spPr>
          <a:xfrm>
            <a:off x="4478472" y="4861363"/>
            <a:ext cx="3415804" cy="10877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Retail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Personalization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Dynamic pricing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Advanced retail planning</a:t>
            </a:r>
          </a:p>
        </p:txBody>
      </p:sp>
      <p:sp>
        <p:nvSpPr>
          <p:cNvPr id="17" name="Oval 16"/>
          <p:cNvSpPr/>
          <p:nvPr/>
        </p:nvSpPr>
        <p:spPr bwMode="auto">
          <a:xfrm>
            <a:off x="1899539"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p:cNvSpPr/>
          <p:nvPr/>
        </p:nvSpPr>
        <p:spPr bwMode="auto">
          <a:xfrm>
            <a:off x="5549555" y="3317645"/>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DBD715C-E9B0-411C-956D-E4C0D9BD6AE0}"/>
              </a:ext>
            </a:extLst>
          </p:cNvPr>
          <p:cNvSpPr/>
          <p:nvPr/>
        </p:nvSpPr>
        <p:spPr>
          <a:xfrm>
            <a:off x="7947742" y="4861363"/>
            <a:ext cx="3415804" cy="10877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Manufacturing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Predictive 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Operations Automation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Fleets management</a:t>
            </a:r>
          </a:p>
        </p:txBody>
      </p:sp>
      <p:sp>
        <p:nvSpPr>
          <p:cNvPr id="22" name="Oval 21">
            <a:extLst>
              <a:ext uri="{FF2B5EF4-FFF2-40B4-BE49-F238E27FC236}">
                <a16:creationId xmlns:a16="http://schemas.microsoft.com/office/drawing/2014/main" id="{39DA94CD-57E0-4709-A581-3BBF70A620F2}"/>
              </a:ext>
            </a:extLst>
          </p:cNvPr>
          <p:cNvSpPr/>
          <p:nvPr/>
        </p:nvSpPr>
        <p:spPr bwMode="auto">
          <a:xfrm>
            <a:off x="9018825" y="3317645"/>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building_5">
            <a:extLst>
              <a:ext uri="{FF2B5EF4-FFF2-40B4-BE49-F238E27FC236}">
                <a16:creationId xmlns:a16="http://schemas.microsoft.com/office/drawing/2014/main" id="{8B9DC1FB-5A65-491E-A4B7-9615BCD05E7A}"/>
              </a:ext>
            </a:extLst>
          </p:cNvPr>
          <p:cNvSpPr>
            <a:spLocks noChangeAspect="1" noEditPoints="1"/>
          </p:cNvSpPr>
          <p:nvPr/>
        </p:nvSpPr>
        <p:spPr bwMode="auto">
          <a:xfrm>
            <a:off x="2170783" y="3576460"/>
            <a:ext cx="731149" cy="626271"/>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
        <p:nvSpPr>
          <p:cNvPr id="26" name="retail">
            <a:extLst>
              <a:ext uri="{FF2B5EF4-FFF2-40B4-BE49-F238E27FC236}">
                <a16:creationId xmlns:a16="http://schemas.microsoft.com/office/drawing/2014/main" id="{F3A34FCE-1B0D-4DDF-9BD2-FF4C5FAB9E06}"/>
              </a:ext>
            </a:extLst>
          </p:cNvPr>
          <p:cNvSpPr>
            <a:spLocks noChangeAspect="1" noEditPoints="1"/>
          </p:cNvSpPr>
          <p:nvPr/>
        </p:nvSpPr>
        <p:spPr bwMode="auto">
          <a:xfrm>
            <a:off x="5922408" y="3576460"/>
            <a:ext cx="542003" cy="732325"/>
          </a:xfrm>
          <a:custGeom>
            <a:avLst/>
            <a:gdLst>
              <a:gd name="T0" fmla="*/ 37 w 190"/>
              <a:gd name="T1" fmla="*/ 105 h 259"/>
              <a:gd name="T2" fmla="*/ 53 w 190"/>
              <a:gd name="T3" fmla="*/ 89 h 259"/>
              <a:gd name="T4" fmla="*/ 69 w 190"/>
              <a:gd name="T5" fmla="*/ 105 h 259"/>
              <a:gd name="T6" fmla="*/ 53 w 190"/>
              <a:gd name="T7" fmla="*/ 121 h 259"/>
              <a:gd name="T8" fmla="*/ 37 w 190"/>
              <a:gd name="T9" fmla="*/ 105 h 259"/>
              <a:gd name="T10" fmla="*/ 123 w 190"/>
              <a:gd name="T11" fmla="*/ 105 h 259"/>
              <a:gd name="T12" fmla="*/ 139 w 190"/>
              <a:gd name="T13" fmla="*/ 121 h 259"/>
              <a:gd name="T14" fmla="*/ 155 w 190"/>
              <a:gd name="T15" fmla="*/ 105 h 259"/>
              <a:gd name="T16" fmla="*/ 139 w 190"/>
              <a:gd name="T17" fmla="*/ 89 h 259"/>
              <a:gd name="T18" fmla="*/ 123 w 190"/>
              <a:gd name="T19" fmla="*/ 105 h 259"/>
              <a:gd name="T20" fmla="*/ 10 w 190"/>
              <a:gd name="T21" fmla="*/ 74 h 259"/>
              <a:gd name="T22" fmla="*/ 0 w 190"/>
              <a:gd name="T23" fmla="*/ 259 h 259"/>
              <a:gd name="T24" fmla="*/ 190 w 190"/>
              <a:gd name="T25" fmla="*/ 259 h 259"/>
              <a:gd name="T26" fmla="*/ 179 w 190"/>
              <a:gd name="T27" fmla="*/ 74 h 259"/>
              <a:gd name="T28" fmla="*/ 10 w 190"/>
              <a:gd name="T29" fmla="*/ 74 h 259"/>
              <a:gd name="T30" fmla="*/ 10 w 190"/>
              <a:gd name="T31" fmla="*/ 74 h 259"/>
              <a:gd name="T32" fmla="*/ 139 w 190"/>
              <a:gd name="T33" fmla="*/ 89 h 259"/>
              <a:gd name="T34" fmla="*/ 139 w 190"/>
              <a:gd name="T35" fmla="*/ 35 h 259"/>
              <a:gd name="T36" fmla="*/ 98 w 190"/>
              <a:gd name="T37" fmla="*/ 0 h 259"/>
              <a:gd name="T38" fmla="*/ 53 w 190"/>
              <a:gd name="T39" fmla="*/ 34 h 259"/>
              <a:gd name="T40" fmla="*/ 53 w 190"/>
              <a:gd name="T41" fmla="*/ 8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259">
                <a:moveTo>
                  <a:pt x="37" y="105"/>
                </a:moveTo>
                <a:cubicBezTo>
                  <a:pt x="37" y="96"/>
                  <a:pt x="44" y="89"/>
                  <a:pt x="53" y="89"/>
                </a:cubicBezTo>
                <a:cubicBezTo>
                  <a:pt x="61" y="89"/>
                  <a:pt x="69" y="96"/>
                  <a:pt x="69" y="105"/>
                </a:cubicBezTo>
                <a:cubicBezTo>
                  <a:pt x="69" y="114"/>
                  <a:pt x="61" y="121"/>
                  <a:pt x="53" y="121"/>
                </a:cubicBezTo>
                <a:cubicBezTo>
                  <a:pt x="44" y="121"/>
                  <a:pt x="37" y="114"/>
                  <a:pt x="37" y="105"/>
                </a:cubicBezTo>
                <a:close/>
                <a:moveTo>
                  <a:pt x="123" y="105"/>
                </a:moveTo>
                <a:cubicBezTo>
                  <a:pt x="123" y="114"/>
                  <a:pt x="130" y="121"/>
                  <a:pt x="139" y="121"/>
                </a:cubicBezTo>
                <a:cubicBezTo>
                  <a:pt x="148" y="121"/>
                  <a:pt x="155" y="114"/>
                  <a:pt x="155" y="105"/>
                </a:cubicBezTo>
                <a:cubicBezTo>
                  <a:pt x="155" y="96"/>
                  <a:pt x="148" y="89"/>
                  <a:pt x="139" y="89"/>
                </a:cubicBezTo>
                <a:cubicBezTo>
                  <a:pt x="130" y="89"/>
                  <a:pt x="123" y="96"/>
                  <a:pt x="123" y="105"/>
                </a:cubicBezTo>
                <a:close/>
                <a:moveTo>
                  <a:pt x="10" y="74"/>
                </a:moveTo>
                <a:cubicBezTo>
                  <a:pt x="0" y="259"/>
                  <a:pt x="0" y="259"/>
                  <a:pt x="0" y="259"/>
                </a:cubicBezTo>
                <a:cubicBezTo>
                  <a:pt x="190" y="259"/>
                  <a:pt x="190" y="259"/>
                  <a:pt x="190" y="259"/>
                </a:cubicBezTo>
                <a:cubicBezTo>
                  <a:pt x="179" y="74"/>
                  <a:pt x="179" y="74"/>
                  <a:pt x="179" y="74"/>
                </a:cubicBezTo>
                <a:cubicBezTo>
                  <a:pt x="10" y="74"/>
                  <a:pt x="10" y="74"/>
                  <a:pt x="10" y="74"/>
                </a:cubicBezTo>
                <a:cubicBezTo>
                  <a:pt x="10" y="74"/>
                  <a:pt x="10" y="74"/>
                  <a:pt x="10" y="74"/>
                </a:cubicBezTo>
                <a:close/>
                <a:moveTo>
                  <a:pt x="139" y="89"/>
                </a:moveTo>
                <a:cubicBezTo>
                  <a:pt x="139" y="89"/>
                  <a:pt x="139" y="89"/>
                  <a:pt x="139" y="35"/>
                </a:cubicBezTo>
                <a:cubicBezTo>
                  <a:pt x="139" y="35"/>
                  <a:pt x="143" y="0"/>
                  <a:pt x="98" y="0"/>
                </a:cubicBezTo>
                <a:cubicBezTo>
                  <a:pt x="54" y="0"/>
                  <a:pt x="53" y="34"/>
                  <a:pt x="53" y="34"/>
                </a:cubicBezTo>
                <a:cubicBezTo>
                  <a:pt x="53" y="34"/>
                  <a:pt x="53" y="34"/>
                  <a:pt x="53" y="8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
        <p:nvSpPr>
          <p:cNvPr id="27" name="factory_2">
            <a:extLst>
              <a:ext uri="{FF2B5EF4-FFF2-40B4-BE49-F238E27FC236}">
                <a16:creationId xmlns:a16="http://schemas.microsoft.com/office/drawing/2014/main" id="{3EF56395-BE2F-44FA-AAA3-BF91AE4A488F}"/>
              </a:ext>
            </a:extLst>
          </p:cNvPr>
          <p:cNvSpPr>
            <a:spLocks noChangeAspect="1"/>
          </p:cNvSpPr>
          <p:nvPr/>
        </p:nvSpPr>
        <p:spPr bwMode="auto">
          <a:xfrm>
            <a:off x="9282813" y="3576460"/>
            <a:ext cx="760889" cy="626271"/>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16898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996" y="1444100"/>
            <a:ext cx="6386011" cy="1538133"/>
            <a:chOff x="3049500" y="1574449"/>
            <a:chExt cx="6386917" cy="1538351"/>
          </a:xfrm>
        </p:grpSpPr>
        <p:sp>
          <p:nvSpPr>
            <p:cNvPr id="54" name="TextBox 53">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8797" b="1" dirty="0">
                  <a:solidFill>
                    <a:srgbClr val="505050"/>
                  </a:solidFill>
                  <a:latin typeface="Segoe UI" charset="0"/>
                  <a:ea typeface="Segoe UI" charset="0"/>
                  <a:cs typeface="Segoe UI" charset="0"/>
                </a:rPr>
                <a:t>95%</a:t>
              </a:r>
            </a:p>
          </p:txBody>
        </p:sp>
        <p:sp>
          <p:nvSpPr>
            <p:cNvPr id="55" name="TextBox 54">
              <a:extLst>
                <a:ext uri="{FF2B5EF4-FFF2-40B4-BE49-F238E27FC236}">
                  <a16:creationId xmlns:a16="http://schemas.microsoft.com/office/drawing/2014/main" id="{75227F0A-8AEF-4600-853E-90DC6E71AFE8}"/>
                </a:ext>
              </a:extLst>
            </p:cNvPr>
            <p:cNvSpPr txBox="1"/>
            <p:nvPr/>
          </p:nvSpPr>
          <p:spPr>
            <a:xfrm>
              <a:off x="5689722" y="1714242"/>
              <a:ext cx="3746695" cy="1257312"/>
            </a:xfrm>
            <a:prstGeom prst="rect">
              <a:avLst/>
            </a:prstGeom>
            <a:noFill/>
          </p:spPr>
          <p:txBody>
            <a:bodyPr wrap="square" lIns="182828" tIns="146262" rIns="182828" bIns="146262" rtlCol="0">
              <a:spAutoFit/>
            </a:bodyPr>
            <a:lstStyle/>
            <a:p>
              <a:pPr defTabSz="932384">
                <a:lnSpc>
                  <a:spcPct val="90000"/>
                </a:lnSpc>
                <a:spcAft>
                  <a:spcPts val="600"/>
                </a:spcAft>
              </a:pPr>
              <a:r>
                <a:rPr lang="en-US" sz="2400" b="1" dirty="0">
                  <a:solidFill>
                    <a:srgbClr val="505050"/>
                  </a:solidFill>
                  <a:latin typeface="Segoe UI Semibold" charset="0"/>
                  <a:cs typeface="Segoe UI Semibold" charset="0"/>
                </a:rPr>
                <a:t>Customer interactions </a:t>
              </a:r>
            </a:p>
            <a:p>
              <a:pPr defTabSz="932384">
                <a:lnSpc>
                  <a:spcPct val="90000"/>
                </a:lnSpc>
                <a:spcAft>
                  <a:spcPts val="600"/>
                </a:spcAft>
              </a:pPr>
              <a:r>
                <a:rPr lang="en-US" sz="2000" dirty="0">
                  <a:solidFill>
                    <a:srgbClr val="505050"/>
                  </a:solidFill>
                  <a:latin typeface="Segoe UI"/>
                </a:rPr>
                <a:t>powered by AI bots including telephone and online by 2025</a:t>
              </a:r>
            </a:p>
          </p:txBody>
        </p:sp>
      </p:grpSp>
      <p:sp>
        <p:nvSpPr>
          <p:cNvPr id="64" name="Title 2"/>
          <p:cNvSpPr>
            <a:spLocks noGrp="1"/>
          </p:cNvSpPr>
          <p:nvPr>
            <p:ph type="title"/>
          </p:nvPr>
        </p:nvSpPr>
        <p:spPr>
          <a:xfrm>
            <a:off x="268907" y="289957"/>
            <a:ext cx="11654187" cy="899537"/>
          </a:xfrm>
        </p:spPr>
        <p:txBody>
          <a:bodyPr/>
          <a:lstStyle/>
          <a:p>
            <a:pPr algn="ctr"/>
            <a:r>
              <a:rPr lang="en-US" dirty="0"/>
              <a:t>Digital Agents</a:t>
            </a:r>
          </a:p>
        </p:txBody>
      </p:sp>
      <p:sp>
        <p:nvSpPr>
          <p:cNvPr id="10" name="Rectangle 9"/>
          <p:cNvSpPr/>
          <p:nvPr/>
        </p:nvSpPr>
        <p:spPr bwMode="auto">
          <a:xfrm>
            <a:off x="866" y="3954389"/>
            <a:ext cx="12190271" cy="2903125"/>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639989"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 name="Group 1"/>
          <p:cNvGrpSpPr/>
          <p:nvPr/>
        </p:nvGrpSpPr>
        <p:grpSpPr>
          <a:xfrm>
            <a:off x="2389940" y="3315744"/>
            <a:ext cx="7412123" cy="2667279"/>
            <a:chOff x="2498268" y="3315728"/>
            <a:chExt cx="7413175" cy="2667658"/>
          </a:xfrm>
        </p:grpSpPr>
        <p:sp>
          <p:nvSpPr>
            <p:cNvPr id="60" name="Rectangle 59">
              <a:extLst>
                <a:ext uri="{FF2B5EF4-FFF2-40B4-BE49-F238E27FC236}">
                  <a16:creationId xmlns:a16="http://schemas.microsoft.com/office/drawing/2014/main" id="{779E4A29-0307-490E-B192-BBB7D137549B}"/>
                </a:ext>
              </a:extLst>
            </p:cNvPr>
            <p:cNvSpPr/>
            <p:nvPr/>
          </p:nvSpPr>
          <p:spPr>
            <a:xfrm>
              <a:off x="2498268" y="4875775"/>
              <a:ext cx="2873832" cy="1107611"/>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Engage customers</a:t>
              </a:r>
            </a:p>
            <a:p>
              <a:pPr algn="ctr" defTabSz="914225"/>
              <a:r>
                <a:rPr lang="en-US" sz="1567" dirty="0">
                  <a:solidFill>
                    <a:srgbClr val="FFFFFF"/>
                  </a:solidFill>
                  <a:latin typeface="Segoe UI"/>
                </a:rPr>
                <a:t>Build a loyal customer base with a 24/7 customer-centric approach to your business</a:t>
              </a:r>
            </a:p>
          </p:txBody>
        </p:sp>
        <p:sp>
          <p:nvSpPr>
            <p:cNvPr id="61" name="Rectangle 60">
              <a:extLst>
                <a:ext uri="{FF2B5EF4-FFF2-40B4-BE49-F238E27FC236}">
                  <a16:creationId xmlns:a16="http://schemas.microsoft.com/office/drawing/2014/main" id="{68230E48-1FC2-488C-AC5C-71B1D7C2829E}"/>
                </a:ext>
              </a:extLst>
            </p:cNvPr>
            <p:cNvSpPr/>
            <p:nvPr/>
          </p:nvSpPr>
          <p:spPr>
            <a:xfrm>
              <a:off x="6495639" y="4859446"/>
              <a:ext cx="3415804" cy="1107611"/>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Empower employees</a:t>
              </a:r>
            </a:p>
            <a:p>
              <a:pPr algn="ctr" defTabSz="914225"/>
              <a:r>
                <a:rPr lang="en-US" sz="1567" dirty="0">
                  <a:solidFill>
                    <a:srgbClr val="FFFFFF"/>
                  </a:solidFill>
                  <a:latin typeface="Segoe UI"/>
                </a:rPr>
                <a:t>Increase employee productivity and allow for focus on innovation by freeing up time through automation</a:t>
              </a:r>
            </a:p>
          </p:txBody>
        </p:sp>
        <p:sp>
          <p:nvSpPr>
            <p:cNvPr id="17" name="Oval 16"/>
            <p:cNvSpPr/>
            <p:nvPr/>
          </p:nvSpPr>
          <p:spPr bwMode="auto">
            <a:xfrm>
              <a:off x="3282034"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ople_11" title="Icon of two people with a chat bubble"/>
            <p:cNvSpPr>
              <a:spLocks noChangeAspect="1" noEditPoints="1"/>
            </p:cNvSpPr>
            <p:nvPr/>
          </p:nvSpPr>
          <p:spPr bwMode="auto">
            <a:xfrm>
              <a:off x="3543298" y="3608871"/>
              <a:ext cx="783768" cy="752666"/>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540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25" fontAlgn="base">
                <a:defRPr/>
              </a:pPr>
              <a:endParaRPr lang="en-US" sz="1700" kern="0" dirty="0">
                <a:gradFill>
                  <a:gsLst>
                    <a:gs pos="0">
                      <a:srgbClr val="505050"/>
                    </a:gs>
                    <a:gs pos="100000">
                      <a:srgbClr val="505050"/>
                    </a:gs>
                  </a:gsLst>
                </a:gradFill>
                <a:latin typeface="Segoe UI"/>
              </a:endParaRPr>
            </a:p>
          </p:txBody>
        </p:sp>
        <p:sp>
          <p:nvSpPr>
            <p:cNvPr id="18" name="Oval 17"/>
            <p:cNvSpPr/>
            <p:nvPr/>
          </p:nvSpPr>
          <p:spPr bwMode="auto">
            <a:xfrm>
              <a:off x="7566722"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ool" title="Icon of a skrewdriver and wrench"/>
            <p:cNvSpPr>
              <a:spLocks noChangeAspect="1" noEditPoints="1"/>
            </p:cNvSpPr>
            <p:nvPr/>
          </p:nvSpPr>
          <p:spPr bwMode="auto">
            <a:xfrm>
              <a:off x="7932554" y="3564162"/>
              <a:ext cx="574632" cy="80942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2540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25" fontAlgn="base">
                <a:defRPr/>
              </a:pPr>
              <a:endParaRPr lang="en-US" sz="1700" kern="0" dirty="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8458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268907" y="309005"/>
            <a:ext cx="11654187" cy="899537"/>
          </a:xfrm>
        </p:spPr>
        <p:txBody>
          <a:bodyPr/>
          <a:lstStyle/>
          <a:p>
            <a:pPr algn="ctr"/>
            <a:r>
              <a:rPr lang="en-US" sz="4400" dirty="0"/>
              <a:t>Intelligent apps</a:t>
            </a:r>
          </a:p>
        </p:txBody>
      </p:sp>
      <p:grpSp>
        <p:nvGrpSpPr>
          <p:cNvPr id="10" name="Group 9"/>
          <p:cNvGrpSpPr/>
          <p:nvPr/>
        </p:nvGrpSpPr>
        <p:grpSpPr>
          <a:xfrm>
            <a:off x="2771639" y="1444099"/>
            <a:ext cx="6648728" cy="1538133"/>
            <a:chOff x="3049500" y="1574449"/>
            <a:chExt cx="6649671" cy="1538351"/>
          </a:xfrm>
        </p:grpSpPr>
        <p:sp>
          <p:nvSpPr>
            <p:cNvPr id="11" name="TextBox 10">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8797" b="1">
                  <a:solidFill>
                    <a:srgbClr val="505050"/>
                  </a:solidFill>
                  <a:latin typeface="Segoe UI" charset="0"/>
                  <a:ea typeface="Segoe UI" charset="0"/>
                  <a:cs typeface="Segoe UI" charset="0"/>
                </a:rPr>
                <a:t>75%</a:t>
              </a:r>
              <a:endParaRPr lang="en-US" sz="8797" b="1" dirty="0">
                <a:solidFill>
                  <a:srgbClr val="505050"/>
                </a:solidFill>
                <a:latin typeface="Segoe UI" charset="0"/>
                <a:ea typeface="Segoe UI" charset="0"/>
                <a:cs typeface="Segoe UI" charset="0"/>
              </a:endParaRPr>
            </a:p>
          </p:txBody>
        </p:sp>
        <p:sp>
          <p:nvSpPr>
            <p:cNvPr id="12" name="TextBox 11">
              <a:extLst>
                <a:ext uri="{FF2B5EF4-FFF2-40B4-BE49-F238E27FC236}">
                  <a16:creationId xmlns:a16="http://schemas.microsoft.com/office/drawing/2014/main" id="{75227F0A-8AEF-4600-853E-90DC6E71AFE8}"/>
                </a:ext>
              </a:extLst>
            </p:cNvPr>
            <p:cNvSpPr txBox="1"/>
            <p:nvPr/>
          </p:nvSpPr>
          <p:spPr>
            <a:xfrm>
              <a:off x="5689722" y="1714242"/>
              <a:ext cx="4009449" cy="1276461"/>
            </a:xfrm>
            <a:prstGeom prst="rect">
              <a:avLst/>
            </a:prstGeom>
            <a:noFill/>
          </p:spPr>
          <p:txBody>
            <a:bodyPr wrap="square" lIns="182828" tIns="146262" rIns="182828" bIns="146262" rtlCol="0">
              <a:spAutoFit/>
            </a:bodyPr>
            <a:lstStyle/>
            <a:p>
              <a:pPr defTabSz="932384">
                <a:lnSpc>
                  <a:spcPct val="90000"/>
                </a:lnSpc>
                <a:spcAft>
                  <a:spcPts val="600"/>
                </a:spcAft>
              </a:pPr>
              <a:r>
                <a:rPr lang="en-US" sz="2400" b="1" dirty="0">
                  <a:solidFill>
                    <a:srgbClr val="505050"/>
                  </a:solidFill>
                  <a:latin typeface="Segoe UI Semibold" charset="0"/>
                  <a:cs typeface="Segoe UI Semibold" charset="0"/>
                </a:rPr>
                <a:t>Applications including AI</a:t>
              </a:r>
            </a:p>
            <a:p>
              <a:pPr defTabSz="932384">
                <a:lnSpc>
                  <a:spcPct val="90000"/>
                </a:lnSpc>
                <a:spcAft>
                  <a:spcPts val="600"/>
                </a:spcAft>
              </a:pPr>
              <a:r>
                <a:rPr lang="en-US" sz="2000" dirty="0">
                  <a:solidFill>
                    <a:srgbClr val="505050"/>
                  </a:solidFill>
                  <a:latin typeface="Segoe UI"/>
                </a:rPr>
                <a:t>By 2018, 50% of apps will include some form of AI</a:t>
              </a:r>
            </a:p>
          </p:txBody>
        </p:sp>
      </p:grpSp>
      <p:sp>
        <p:nvSpPr>
          <p:cNvPr id="13" name="Rectangle 12"/>
          <p:cNvSpPr/>
          <p:nvPr/>
        </p:nvSpPr>
        <p:spPr bwMode="auto">
          <a:xfrm>
            <a:off x="866" y="3954389"/>
            <a:ext cx="12190271" cy="2903125"/>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639989"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779E4A29-0307-490E-B192-BBB7D137549B}"/>
              </a:ext>
            </a:extLst>
          </p:cNvPr>
          <p:cNvSpPr/>
          <p:nvPr/>
        </p:nvSpPr>
        <p:spPr>
          <a:xfrm>
            <a:off x="2389940" y="4875570"/>
            <a:ext cx="2873425" cy="861396"/>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App innovation</a:t>
            </a:r>
          </a:p>
          <a:p>
            <a:pPr algn="ctr" defTabSz="914225">
              <a:defRPr/>
            </a:pPr>
            <a:r>
              <a:rPr lang="en-US" sz="1567" dirty="0">
                <a:solidFill>
                  <a:srgbClr val="FFFFFF"/>
                </a:solidFill>
                <a:latin typeface="Segoe UI"/>
              </a:rPr>
              <a:t>Infuse AI into existing apps to improved user experience</a:t>
            </a:r>
          </a:p>
        </p:txBody>
      </p:sp>
      <p:sp>
        <p:nvSpPr>
          <p:cNvPr id="16" name="Rectangle 15">
            <a:extLst>
              <a:ext uri="{FF2B5EF4-FFF2-40B4-BE49-F238E27FC236}">
                <a16:creationId xmlns:a16="http://schemas.microsoft.com/office/drawing/2014/main" id="{68230E48-1FC2-488C-AC5C-71B1D7C2829E}"/>
              </a:ext>
            </a:extLst>
          </p:cNvPr>
          <p:cNvSpPr/>
          <p:nvPr/>
        </p:nvSpPr>
        <p:spPr>
          <a:xfrm>
            <a:off x="6386744" y="4859243"/>
            <a:ext cx="3415320" cy="861396"/>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Knowledge extraction</a:t>
            </a:r>
          </a:p>
          <a:p>
            <a:pPr algn="ctr" defTabSz="914225">
              <a:defRPr/>
            </a:pPr>
            <a:r>
              <a:rPr lang="en-US" sz="1567" dirty="0">
                <a:solidFill>
                  <a:srgbClr val="FFFFFF"/>
                </a:solidFill>
                <a:latin typeface="Segoe UI"/>
              </a:rPr>
              <a:t>Backend-infused applications will leverage latent value in content</a:t>
            </a:r>
          </a:p>
        </p:txBody>
      </p:sp>
      <p:sp>
        <p:nvSpPr>
          <p:cNvPr id="17" name="Oval 16"/>
          <p:cNvSpPr/>
          <p:nvPr/>
        </p:nvSpPr>
        <p:spPr bwMode="auto">
          <a:xfrm>
            <a:off x="3173595" y="3315744"/>
            <a:ext cx="1273458" cy="127345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7457675" y="3315744"/>
            <a:ext cx="1273458" cy="127345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3564012" y="3540465"/>
            <a:ext cx="655889" cy="824013"/>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FFFFFF"/>
              </a:solidFill>
              <a:latin typeface="Segoe UI Semilight"/>
            </a:endParaRPr>
          </a:p>
        </p:txBody>
      </p:sp>
      <p:sp>
        <p:nvSpPr>
          <p:cNvPr id="21"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7797259" y="3581042"/>
            <a:ext cx="594289" cy="74286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98426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person wearing a suit and tie&#10;&#10;Description generated with very high confidence">
            <a:extLst>
              <a:ext uri="{FF2B5EF4-FFF2-40B4-BE49-F238E27FC236}">
                <a16:creationId xmlns:a16="http://schemas.microsoft.com/office/drawing/2014/main" id="{7C24817E-4050-4C09-B962-9AE32E51B741}"/>
              </a:ext>
            </a:extLst>
          </p:cNvPr>
          <p:cNvPicPr>
            <a:picLocks noGrp="1" noChangeAspect="1"/>
          </p:cNvPicPr>
          <p:nvPr>
            <p:ph idx="1"/>
          </p:nvPr>
        </p:nvPicPr>
        <p:blipFill>
          <a:blip r:embed="rId2"/>
          <a:stretch>
            <a:fillRect/>
          </a:stretch>
        </p:blipFill>
        <p:spPr>
          <a:xfrm>
            <a:off x="961375" y="643466"/>
            <a:ext cx="10269250" cy="5571067"/>
          </a:xfrm>
          <a:prstGeom prst="rect">
            <a:avLst/>
          </a:prstGeom>
        </p:spPr>
      </p:pic>
    </p:spTree>
    <p:extLst>
      <p:ext uri="{BB962C8B-B14F-4D97-AF65-F5344CB8AC3E}">
        <p14:creationId xmlns:p14="http://schemas.microsoft.com/office/powerpoint/2010/main" val="1931597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screenshot of text&#10;&#10;Description generated with very high confidence">
            <a:extLst>
              <a:ext uri="{FF2B5EF4-FFF2-40B4-BE49-F238E27FC236}">
                <a16:creationId xmlns:a16="http://schemas.microsoft.com/office/drawing/2014/main" id="{8DA7E9FC-EF82-45C5-A114-EA70901E426C}"/>
              </a:ext>
            </a:extLst>
          </p:cNvPr>
          <p:cNvPicPr>
            <a:picLocks noGrp="1" noChangeAspect="1"/>
          </p:cNvPicPr>
          <p:nvPr>
            <p:ph idx="1"/>
          </p:nvPr>
        </p:nvPicPr>
        <p:blipFill>
          <a:blip r:embed="rId2"/>
          <a:stretch>
            <a:fillRect/>
          </a:stretch>
        </p:blipFill>
        <p:spPr>
          <a:xfrm>
            <a:off x="1031392" y="643466"/>
            <a:ext cx="10129215" cy="5571067"/>
          </a:xfrm>
          <a:prstGeom prst="rect">
            <a:avLst/>
          </a:prstGeom>
        </p:spPr>
      </p:pic>
    </p:spTree>
    <p:extLst>
      <p:ext uri="{BB962C8B-B14F-4D97-AF65-F5344CB8AC3E}">
        <p14:creationId xmlns:p14="http://schemas.microsoft.com/office/powerpoint/2010/main" val="2115004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generated with very high confidence">
            <a:extLst>
              <a:ext uri="{FF2B5EF4-FFF2-40B4-BE49-F238E27FC236}">
                <a16:creationId xmlns:a16="http://schemas.microsoft.com/office/drawing/2014/main" id="{FB2FB721-7383-406A-B30F-9131AE52A069}"/>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1131983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C1C2-F574-45CB-A6CB-1CC6A845156B}"/>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8143BB29-1E15-4094-A2D4-675BC1BB3E7A}"/>
              </a:ext>
            </a:extLst>
          </p:cNvPr>
          <p:cNvGraphicFramePr>
            <a:graphicFrameLocks noGrp="1"/>
          </p:cNvGraphicFramePr>
          <p:nvPr>
            <p:ph idx="1"/>
            <p:extLst>
              <p:ext uri="{D42A27DB-BD31-4B8C-83A1-F6EECF244321}">
                <p14:modId xmlns:p14="http://schemas.microsoft.com/office/powerpoint/2010/main" val="825303257"/>
              </p:ext>
            </p:extLst>
          </p:nvPr>
        </p:nvGraphicFramePr>
        <p:xfrm>
          <a:off x="1626703" y="1613590"/>
          <a:ext cx="9571384" cy="4820920"/>
        </p:xfrm>
        <a:graphic>
          <a:graphicData uri="http://schemas.openxmlformats.org/drawingml/2006/table">
            <a:tbl>
              <a:tblPr firstRow="1" bandRow="1">
                <a:tableStyleId>{7DF18680-E054-41AD-8BC1-D1AEF772440D}</a:tableStyleId>
              </a:tblPr>
              <a:tblGrid>
                <a:gridCol w="3505239">
                  <a:extLst>
                    <a:ext uri="{9D8B030D-6E8A-4147-A177-3AD203B41FA5}">
                      <a16:colId xmlns:a16="http://schemas.microsoft.com/office/drawing/2014/main" val="645432173"/>
                    </a:ext>
                  </a:extLst>
                </a:gridCol>
                <a:gridCol w="6066145">
                  <a:extLst>
                    <a:ext uri="{9D8B030D-6E8A-4147-A177-3AD203B41FA5}">
                      <a16:colId xmlns:a16="http://schemas.microsoft.com/office/drawing/2014/main" val="865219106"/>
                    </a:ext>
                  </a:extLst>
                </a:gridCol>
              </a:tblGrid>
              <a:tr h="370840">
                <a:tc>
                  <a:txBody>
                    <a:bodyPr/>
                    <a:lstStyle/>
                    <a:p>
                      <a:r>
                        <a:rPr lang="en-US" dirty="0"/>
                        <a:t>Topic</a:t>
                      </a:r>
                    </a:p>
                  </a:txBody>
                  <a:tcPr/>
                </a:tc>
                <a:tc>
                  <a:txBody>
                    <a:bodyPr/>
                    <a:lstStyle/>
                    <a:p>
                      <a:r>
                        <a:rPr lang="en-US" dirty="0"/>
                        <a:t>Time</a:t>
                      </a:r>
                    </a:p>
                  </a:txBody>
                  <a:tcPr/>
                </a:tc>
                <a:extLst>
                  <a:ext uri="{0D108BD9-81ED-4DB2-BD59-A6C34878D82A}">
                    <a16:rowId xmlns:a16="http://schemas.microsoft.com/office/drawing/2014/main" val="3060732360"/>
                  </a:ext>
                </a:extLst>
              </a:tr>
              <a:tr h="370840">
                <a:tc>
                  <a:txBody>
                    <a:bodyPr/>
                    <a:lstStyle/>
                    <a:p>
                      <a:r>
                        <a:rPr lang="en-US" dirty="0"/>
                        <a:t>9:00</a:t>
                      </a:r>
                    </a:p>
                  </a:txBody>
                  <a:tcPr/>
                </a:tc>
                <a:tc>
                  <a:txBody>
                    <a:bodyPr/>
                    <a:lstStyle/>
                    <a:p>
                      <a:r>
                        <a:rPr lang="en-US" dirty="0"/>
                        <a:t>Welcome Remarks</a:t>
                      </a:r>
                    </a:p>
                  </a:txBody>
                  <a:tcPr/>
                </a:tc>
                <a:extLst>
                  <a:ext uri="{0D108BD9-81ED-4DB2-BD59-A6C34878D82A}">
                    <a16:rowId xmlns:a16="http://schemas.microsoft.com/office/drawing/2014/main" val="3944024098"/>
                  </a:ext>
                </a:extLst>
              </a:tr>
              <a:tr h="370840">
                <a:tc>
                  <a:txBody>
                    <a:bodyPr/>
                    <a:lstStyle/>
                    <a:p>
                      <a:r>
                        <a:rPr lang="en-US" sz="1800" u="none" strike="noStrike" kern="1200" dirty="0">
                          <a:effectLst/>
                        </a:rPr>
                        <a:t>9:15</a:t>
                      </a:r>
                      <a:endParaRPr lang="en-US" dirty="0"/>
                    </a:p>
                  </a:txBody>
                  <a:tcPr/>
                </a:tc>
                <a:tc>
                  <a:txBody>
                    <a:bodyPr/>
                    <a:lstStyle/>
                    <a:p>
                      <a:r>
                        <a:rPr lang="en-US" sz="1800" u="none" strike="noStrike" kern="1200" dirty="0">
                          <a:effectLst/>
                        </a:rPr>
                        <a:t>Azure App Service</a:t>
                      </a:r>
                      <a:endParaRPr lang="en-US" dirty="0"/>
                    </a:p>
                  </a:txBody>
                  <a:tcPr/>
                </a:tc>
                <a:extLst>
                  <a:ext uri="{0D108BD9-81ED-4DB2-BD59-A6C34878D82A}">
                    <a16:rowId xmlns:a16="http://schemas.microsoft.com/office/drawing/2014/main" val="1142807617"/>
                  </a:ext>
                </a:extLst>
              </a:tr>
              <a:tr h="370840">
                <a:tc>
                  <a:txBody>
                    <a:bodyPr/>
                    <a:lstStyle/>
                    <a:p>
                      <a:r>
                        <a:rPr lang="en-US" sz="1800" u="none" strike="noStrike" kern="1200" dirty="0">
                          <a:effectLst/>
                        </a:rPr>
                        <a:t>10:00</a:t>
                      </a:r>
                      <a:endParaRPr lang="en-US" dirty="0"/>
                    </a:p>
                  </a:txBody>
                  <a:tcPr/>
                </a:tc>
                <a:tc>
                  <a:txBody>
                    <a:bodyPr/>
                    <a:lstStyle/>
                    <a:p>
                      <a:r>
                        <a:rPr lang="en-US" sz="1800" u="none" strike="noStrike" kern="1200" dirty="0">
                          <a:effectLst/>
                        </a:rPr>
                        <a:t>Break</a:t>
                      </a:r>
                      <a:endParaRPr lang="en-US" dirty="0"/>
                    </a:p>
                  </a:txBody>
                  <a:tcPr/>
                </a:tc>
                <a:extLst>
                  <a:ext uri="{0D108BD9-81ED-4DB2-BD59-A6C34878D82A}">
                    <a16:rowId xmlns:a16="http://schemas.microsoft.com/office/drawing/2014/main" val="1593692141"/>
                  </a:ext>
                </a:extLst>
              </a:tr>
              <a:tr h="370840">
                <a:tc>
                  <a:txBody>
                    <a:bodyPr/>
                    <a:lstStyle/>
                    <a:p>
                      <a:r>
                        <a:rPr lang="en-US" sz="1800" u="none" strike="noStrike" kern="1200" dirty="0">
                          <a:effectLst/>
                        </a:rPr>
                        <a:t>10:15</a:t>
                      </a:r>
                      <a:endParaRPr lang="en-US" dirty="0"/>
                    </a:p>
                  </a:txBody>
                  <a:tcPr/>
                </a:tc>
                <a:tc>
                  <a:txBody>
                    <a:bodyPr/>
                    <a:lstStyle/>
                    <a:p>
                      <a:r>
                        <a:rPr lang="en-US" dirty="0"/>
                        <a:t>Serverless Computing</a:t>
                      </a:r>
                    </a:p>
                  </a:txBody>
                  <a:tcPr/>
                </a:tc>
                <a:extLst>
                  <a:ext uri="{0D108BD9-81ED-4DB2-BD59-A6C34878D82A}">
                    <a16:rowId xmlns:a16="http://schemas.microsoft.com/office/drawing/2014/main" val="4037076426"/>
                  </a:ext>
                </a:extLst>
              </a:tr>
              <a:tr h="370840">
                <a:tc>
                  <a:txBody>
                    <a:bodyPr/>
                    <a:lstStyle/>
                    <a:p>
                      <a:r>
                        <a:rPr lang="en-US" sz="1800" u="none" strike="noStrike" kern="1200" dirty="0">
                          <a:effectLst/>
                        </a:rPr>
                        <a:t>11:00</a:t>
                      </a:r>
                      <a:endParaRPr lang="en-US" dirty="0"/>
                    </a:p>
                  </a:txBody>
                  <a:tcPr/>
                </a:tc>
                <a:tc>
                  <a:txBody>
                    <a:bodyPr/>
                    <a:lstStyle/>
                    <a:p>
                      <a:r>
                        <a:rPr lang="en-US" sz="1800" u="none" strike="noStrike" kern="1200" dirty="0">
                          <a:effectLst/>
                        </a:rPr>
                        <a:t>Break</a:t>
                      </a:r>
                      <a:endParaRPr lang="en-US" dirty="0"/>
                    </a:p>
                  </a:txBody>
                  <a:tcPr/>
                </a:tc>
                <a:extLst>
                  <a:ext uri="{0D108BD9-81ED-4DB2-BD59-A6C34878D82A}">
                    <a16:rowId xmlns:a16="http://schemas.microsoft.com/office/drawing/2014/main" val="3908750050"/>
                  </a:ext>
                </a:extLst>
              </a:tr>
              <a:tr h="370840">
                <a:tc>
                  <a:txBody>
                    <a:bodyPr/>
                    <a:lstStyle/>
                    <a:p>
                      <a:r>
                        <a:rPr lang="en-US" sz="1800" u="none" strike="noStrike" kern="1200" dirty="0">
                          <a:effectLst/>
                        </a:rPr>
                        <a:t>11:15</a:t>
                      </a:r>
                      <a:endParaRPr lang="en-US" dirty="0"/>
                    </a:p>
                  </a:txBody>
                  <a:tcPr/>
                </a:tc>
                <a:tc>
                  <a:txBody>
                    <a:bodyPr/>
                    <a:lstStyle/>
                    <a:p>
                      <a:r>
                        <a:rPr lang="en-US" sz="1800" u="none" strike="noStrike" kern="1200" dirty="0">
                          <a:effectLst/>
                        </a:rPr>
                        <a:t>Microservices &amp; Containers</a:t>
                      </a:r>
                      <a:endParaRPr lang="en-US" dirty="0"/>
                    </a:p>
                  </a:txBody>
                  <a:tcPr/>
                </a:tc>
                <a:extLst>
                  <a:ext uri="{0D108BD9-81ED-4DB2-BD59-A6C34878D82A}">
                    <a16:rowId xmlns:a16="http://schemas.microsoft.com/office/drawing/2014/main" val="1985325661"/>
                  </a:ext>
                </a:extLst>
              </a:tr>
              <a:tr h="370840">
                <a:tc>
                  <a:txBody>
                    <a:bodyPr/>
                    <a:lstStyle/>
                    <a:p>
                      <a:r>
                        <a:rPr lang="en-US" sz="1800" u="none" strike="noStrike" kern="1200" dirty="0">
                          <a:effectLst/>
                        </a:rPr>
                        <a:t>12:00</a:t>
                      </a:r>
                      <a:endParaRPr lang="en-US" dirty="0"/>
                    </a:p>
                  </a:txBody>
                  <a:tcPr/>
                </a:tc>
                <a:tc>
                  <a:txBody>
                    <a:bodyPr/>
                    <a:lstStyle/>
                    <a:p>
                      <a:r>
                        <a:rPr lang="en-US" dirty="0"/>
                        <a:t>Docker</a:t>
                      </a:r>
                    </a:p>
                  </a:txBody>
                  <a:tcPr/>
                </a:tc>
                <a:extLst>
                  <a:ext uri="{0D108BD9-81ED-4DB2-BD59-A6C34878D82A}">
                    <a16:rowId xmlns:a16="http://schemas.microsoft.com/office/drawing/2014/main" val="3585701568"/>
                  </a:ext>
                </a:extLst>
              </a:tr>
              <a:tr h="370840">
                <a:tc>
                  <a:txBody>
                    <a:bodyPr/>
                    <a:lstStyle/>
                    <a:p>
                      <a:r>
                        <a:rPr lang="en-US" dirty="0"/>
                        <a:t>12:45</a:t>
                      </a:r>
                    </a:p>
                  </a:txBody>
                  <a:tcPr/>
                </a:tc>
                <a:tc>
                  <a:txBody>
                    <a:bodyPr/>
                    <a:lstStyle/>
                    <a:p>
                      <a:r>
                        <a:rPr lang="en-US" dirty="0"/>
                        <a:t>DevOps on Azure</a:t>
                      </a:r>
                    </a:p>
                  </a:txBody>
                  <a:tcPr/>
                </a:tc>
                <a:extLst>
                  <a:ext uri="{0D108BD9-81ED-4DB2-BD59-A6C34878D82A}">
                    <a16:rowId xmlns:a16="http://schemas.microsoft.com/office/drawing/2014/main" val="4024806232"/>
                  </a:ext>
                </a:extLst>
              </a:tr>
              <a:tr h="370840">
                <a:tc>
                  <a:txBody>
                    <a:bodyPr/>
                    <a:lstStyle/>
                    <a:p>
                      <a:r>
                        <a:rPr lang="en-US" dirty="0"/>
                        <a:t>1:30</a:t>
                      </a:r>
                    </a:p>
                  </a:txBody>
                  <a:tcPr/>
                </a:tc>
                <a:tc>
                  <a:txBody>
                    <a:bodyPr/>
                    <a:lstStyle/>
                    <a:p>
                      <a:r>
                        <a:rPr lang="en-US" dirty="0"/>
                        <a:t>Break</a:t>
                      </a:r>
                    </a:p>
                  </a:txBody>
                  <a:tcPr/>
                </a:tc>
                <a:extLst>
                  <a:ext uri="{0D108BD9-81ED-4DB2-BD59-A6C34878D82A}">
                    <a16:rowId xmlns:a16="http://schemas.microsoft.com/office/drawing/2014/main" val="896239020"/>
                  </a:ext>
                </a:extLst>
              </a:tr>
              <a:tr h="370840">
                <a:tc>
                  <a:txBody>
                    <a:bodyPr/>
                    <a:lstStyle/>
                    <a:p>
                      <a:r>
                        <a:rPr lang="en-US" dirty="0"/>
                        <a:t>1:45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Cognitive Services / Intelligent Apps</a:t>
                      </a:r>
                    </a:p>
                  </a:txBody>
                  <a:tcPr/>
                </a:tc>
                <a:extLst>
                  <a:ext uri="{0D108BD9-81ED-4DB2-BD59-A6C34878D82A}">
                    <a16:rowId xmlns:a16="http://schemas.microsoft.com/office/drawing/2014/main" val="451035454"/>
                  </a:ext>
                </a:extLst>
              </a:tr>
              <a:tr h="370840">
                <a:tc>
                  <a:txBody>
                    <a:bodyPr/>
                    <a:lstStyle/>
                    <a:p>
                      <a:r>
                        <a:rPr lang="en-US" dirty="0"/>
                        <a:t>2:30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Modern Data Stores SQL / Cosmos</a:t>
                      </a:r>
                    </a:p>
                  </a:txBody>
                  <a:tcPr/>
                </a:tc>
                <a:extLst>
                  <a:ext uri="{0D108BD9-81ED-4DB2-BD59-A6C34878D82A}">
                    <a16:rowId xmlns:a16="http://schemas.microsoft.com/office/drawing/2014/main" val="2994556568"/>
                  </a:ext>
                </a:extLst>
              </a:tr>
              <a:tr h="370840">
                <a:tc>
                  <a:txBody>
                    <a:bodyPr/>
                    <a:lstStyle/>
                    <a:p>
                      <a:r>
                        <a:rPr lang="en-US" dirty="0"/>
                        <a:t>3:30 – 4:30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HOL / Whiteboard </a:t>
                      </a:r>
                    </a:p>
                  </a:txBody>
                  <a:tcPr/>
                </a:tc>
                <a:extLst>
                  <a:ext uri="{0D108BD9-81ED-4DB2-BD59-A6C34878D82A}">
                    <a16:rowId xmlns:a16="http://schemas.microsoft.com/office/drawing/2014/main" val="1241423291"/>
                  </a:ext>
                </a:extLst>
              </a:tr>
            </a:tbl>
          </a:graphicData>
        </a:graphic>
      </p:graphicFrame>
    </p:spTree>
    <p:extLst>
      <p:ext uri="{BB962C8B-B14F-4D97-AF65-F5344CB8AC3E}">
        <p14:creationId xmlns:p14="http://schemas.microsoft.com/office/powerpoint/2010/main" val="778628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D3A3-8914-4051-B18E-B62C44A61ECE}"/>
              </a:ext>
            </a:extLst>
          </p:cNvPr>
          <p:cNvSpPr>
            <a:spLocks noGrp="1"/>
          </p:cNvSpPr>
          <p:nvPr>
            <p:ph type="title"/>
          </p:nvPr>
        </p:nvSpPr>
        <p:spPr/>
        <p:txBody>
          <a:bodyPr/>
          <a:lstStyle/>
          <a:p>
            <a:r>
              <a:rPr lang="en-US" dirty="0"/>
              <a:t>Omaha Dev Days Resources</a:t>
            </a:r>
          </a:p>
        </p:txBody>
      </p:sp>
      <p:sp>
        <p:nvSpPr>
          <p:cNvPr id="3" name="Content Placeholder 2">
            <a:extLst>
              <a:ext uri="{FF2B5EF4-FFF2-40B4-BE49-F238E27FC236}">
                <a16:creationId xmlns:a16="http://schemas.microsoft.com/office/drawing/2014/main" id="{466EF3EC-F80C-4286-8361-B81D431E9D2A}"/>
              </a:ext>
            </a:extLst>
          </p:cNvPr>
          <p:cNvSpPr>
            <a:spLocks noGrp="1"/>
          </p:cNvSpPr>
          <p:nvPr>
            <p:ph idx="1"/>
          </p:nvPr>
        </p:nvSpPr>
        <p:spPr/>
        <p:txBody>
          <a:bodyPr/>
          <a:lstStyle/>
          <a:p>
            <a:r>
              <a:rPr lang="en-US" dirty="0">
                <a:hlinkClick r:id="rId3"/>
              </a:rPr>
              <a:t>http://aka.ms/PHLDevDays</a:t>
            </a:r>
            <a:endParaRPr lang="en-US" dirty="0"/>
          </a:p>
          <a:p>
            <a:pPr lvl="1"/>
            <a:r>
              <a:rPr lang="en-US" dirty="0"/>
              <a:t>Slides, Labs, Contact Info, Survey</a:t>
            </a:r>
          </a:p>
          <a:p>
            <a:r>
              <a:rPr lang="en-US" dirty="0"/>
              <a:t>Free Azure Trial</a:t>
            </a:r>
          </a:p>
          <a:p>
            <a:pPr lvl="1"/>
            <a:r>
              <a:rPr lang="en-US" dirty="0">
                <a:hlinkClick r:id="rId4"/>
              </a:rPr>
              <a:t>http://aka.ms/FreeAzure</a:t>
            </a:r>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155531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7931" y="1278913"/>
            <a:ext cx="8964185" cy="1793090"/>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fontAlgn="base"/>
            <a:br>
              <a:rPr lang="en-US" sz="2800" b="1" dirty="0">
                <a:hlinkClick r:id="rId3">
                  <a:extLst>
                    <a:ext uri="{A12FA001-AC4F-418D-AE19-62706E023703}">
                      <ahyp:hlinkClr xmlns:ahyp="http://schemas.microsoft.com/office/drawing/2018/hyperlinkcolor" val="tx"/>
                    </a:ext>
                  </a:extLst>
                </a:hlinkClick>
              </a:rPr>
            </a:br>
            <a:r>
              <a:rPr lang="en-US" sz="2800" b="1" dirty="0"/>
              <a:t>Mike Shelton - Technical Director Azure Data Services</a:t>
            </a:r>
            <a:br>
              <a:rPr lang="en-US" sz="2800" b="1" dirty="0"/>
            </a:br>
            <a:r>
              <a:rPr lang="en-US" sz="2800" b="1" dirty="0"/>
              <a:t>Microsoft North Central Region</a:t>
            </a:r>
            <a:br>
              <a:rPr lang="en-US" b="1" dirty="0">
                <a:hlinkClick r:id="rId3">
                  <a:extLst>
                    <a:ext uri="{A12FA001-AC4F-418D-AE19-62706E023703}">
                      <ahyp:hlinkClr xmlns:ahyp="http://schemas.microsoft.com/office/drawing/2018/hyperlinkcolor" val="tx"/>
                    </a:ext>
                  </a:extLst>
                </a:hlinkClick>
              </a:rPr>
            </a:br>
            <a:br>
              <a:rPr lang="en-US" b="1" dirty="0"/>
            </a:br>
            <a:br>
              <a:rPr lang="en-US" dirty="0"/>
            </a:br>
            <a:br>
              <a:rPr lang="en-US" dirty="0"/>
            </a:br>
            <a:endParaRPr lang="en-US" sz="2400" dirty="0"/>
          </a:p>
        </p:txBody>
      </p:sp>
      <p:pic>
        <p:nvPicPr>
          <p:cNvPr id="8" name="Picture 7" descr="A picture containing clipart&#10;&#10;Description generated with high confidence">
            <a:extLst>
              <a:ext uri="{FF2B5EF4-FFF2-40B4-BE49-F238E27FC236}">
                <a16:creationId xmlns:a16="http://schemas.microsoft.com/office/drawing/2014/main" id="{CE26DBFA-5F6D-4E3F-94D3-E690E959C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60" y="4868103"/>
            <a:ext cx="449331" cy="449331"/>
          </a:xfrm>
          <a:prstGeom prst="rect">
            <a:avLst/>
          </a:prstGeom>
        </p:spPr>
      </p:pic>
      <p:sp>
        <p:nvSpPr>
          <p:cNvPr id="9" name="Rectangle 8">
            <a:extLst>
              <a:ext uri="{FF2B5EF4-FFF2-40B4-BE49-F238E27FC236}">
                <a16:creationId xmlns:a16="http://schemas.microsoft.com/office/drawing/2014/main" id="{F51BEC43-9DEE-45D2-8C47-B760772B12DB}"/>
              </a:ext>
            </a:extLst>
          </p:cNvPr>
          <p:cNvSpPr/>
          <p:nvPr/>
        </p:nvSpPr>
        <p:spPr>
          <a:xfrm>
            <a:off x="1066801" y="4948102"/>
            <a:ext cx="4449485" cy="369332"/>
          </a:xfrm>
          <a:prstGeom prst="rect">
            <a:avLst/>
          </a:prstGeom>
        </p:spPr>
        <p:txBody>
          <a:bodyPr wrap="square" anchor="t">
            <a:spAutoFit/>
          </a:bodyPr>
          <a:lstStyle/>
          <a:p>
            <a:r>
              <a:rPr lang="en-US" dirty="0"/>
              <a:t>https://www.linkedin.com/in/mshelt/</a:t>
            </a:r>
          </a:p>
        </p:txBody>
      </p:sp>
      <p:sp>
        <p:nvSpPr>
          <p:cNvPr id="2" name="TextBox 1">
            <a:extLst>
              <a:ext uri="{FF2B5EF4-FFF2-40B4-BE49-F238E27FC236}">
                <a16:creationId xmlns:a16="http://schemas.microsoft.com/office/drawing/2014/main" id="{1E5CBEE9-38CC-4EB4-8FD6-D5580443B163}"/>
              </a:ext>
            </a:extLst>
          </p:cNvPr>
          <p:cNvSpPr txBox="1"/>
          <p:nvPr/>
        </p:nvSpPr>
        <p:spPr>
          <a:xfrm>
            <a:off x="7782675" y="5974422"/>
            <a:ext cx="35070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www.azuredevdays.com</a:t>
            </a:r>
          </a:p>
        </p:txBody>
      </p:sp>
      <p:pic>
        <p:nvPicPr>
          <p:cNvPr id="1026" name="Picture 2" descr="Mike Shelton">
            <a:extLst>
              <a:ext uri="{FF2B5EF4-FFF2-40B4-BE49-F238E27FC236}">
                <a16:creationId xmlns:a16="http://schemas.microsoft.com/office/drawing/2014/main" id="{C9374648-8E6F-4738-829C-038AD81116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5255" y="1756881"/>
            <a:ext cx="2388581" cy="238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 y="486"/>
            <a:ext cx="12184953" cy="6854035"/>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65" y="487"/>
            <a:ext cx="12190270" cy="6857028"/>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dirty="0" err="1">
              <a:solidFill>
                <a:srgbClr val="FFFFFF"/>
              </a:solidFill>
              <a:latin typeface="Segoe UI"/>
            </a:endParaRPr>
          </a:p>
        </p:txBody>
      </p:sp>
      <p:sp>
        <p:nvSpPr>
          <p:cNvPr id="608" name="Rectangle 607">
            <a:extLst>
              <a:ext uri="{FF2B5EF4-FFF2-40B4-BE49-F238E27FC236}">
                <a16:creationId xmlns:a16="http://schemas.microsoft.com/office/drawing/2014/main" id="{FD32CCE5-97D5-454B-96C0-E960CE74C6E0}"/>
              </a:ext>
            </a:extLst>
          </p:cNvPr>
          <p:cNvSpPr/>
          <p:nvPr/>
        </p:nvSpPr>
        <p:spPr>
          <a:xfrm>
            <a:off x="865" y="487"/>
            <a:ext cx="12190270" cy="685702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610" name="Title 235">
            <a:extLst>
              <a:ext uri="{FF2B5EF4-FFF2-40B4-BE49-F238E27FC236}">
                <a16:creationId xmlns:a16="http://schemas.microsoft.com/office/drawing/2014/main" id="{8EF5C83F-18C6-4C7A-820C-7D3117ADFD76}"/>
              </a:ext>
            </a:extLst>
          </p:cNvPr>
          <p:cNvSpPr txBox="1">
            <a:spLocks/>
          </p:cNvSpPr>
          <p:nvPr/>
        </p:nvSpPr>
        <p:spPr>
          <a:xfrm>
            <a:off x="270067" y="3004329"/>
            <a:ext cx="11651870" cy="84934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defRPr/>
            </a:pPr>
            <a:r>
              <a:rPr lang="en-US" sz="4800" spc="100" dirty="0">
                <a:solidFill>
                  <a:srgbClr val="505050"/>
                </a:solidFill>
                <a:latin typeface="Segoe UI Light"/>
              </a:rPr>
              <a:t>The world is changing</a:t>
            </a:r>
          </a:p>
        </p:txBody>
      </p:sp>
    </p:spTree>
    <p:extLst>
      <p:ext uri="{BB962C8B-B14F-4D97-AF65-F5344CB8AC3E}">
        <p14:creationId xmlns:p14="http://schemas.microsoft.com/office/powerpoint/2010/main" val="524620560"/>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14:presetBounceEnd="50000">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14:presetBounceEnd="50000">
                                      <p:stCondLst>
                                        <p:cond delay="0"/>
                                      </p:stCondLst>
                                      <p:childTnLst>
                                        <p:animMotion origin="layout" path="M 0 0.12361 L 0 0 " pathEditMode="relative" rAng="0" ptsTypes="AA" p14:bounceEnd="50000">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stCondLst>
                                        <p:cond delay="0"/>
                                      </p:stCondLst>
                                      <p:childTnLst>
                                        <p:animMotion origin="layout" path="M 0 0.12361 L 0 0 " pathEditMode="relative" rAng="0" ptsTypes="AA">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53" y="486"/>
            <a:ext cx="12183922" cy="6854766"/>
          </a:xfrm>
          <a:prstGeom prst="rect">
            <a:avLst/>
          </a:prstGeom>
        </p:spPr>
      </p:pic>
      <p:sp>
        <p:nvSpPr>
          <p:cNvPr id="33" name="Rectangle 32"/>
          <p:cNvSpPr/>
          <p:nvPr/>
        </p:nvSpPr>
        <p:spPr>
          <a:xfrm>
            <a:off x="-5848" y="1380"/>
            <a:ext cx="12192222" cy="6855241"/>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3950">
              <a:defRPr/>
            </a:pPr>
            <a:endParaRPr lang="en-US" sz="1200" kern="0" err="1">
              <a:solidFill>
                <a:sysClr val="windowText" lastClr="000000"/>
              </a:solidFill>
              <a:latin typeface="Segoe UI"/>
            </a:endParaRPr>
          </a:p>
        </p:txBody>
      </p:sp>
      <p:pic>
        <p:nvPicPr>
          <p:cNvPr id="34" name="Picture 2"/>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b="-92"/>
          <a:stretch/>
        </p:blipFill>
        <p:spPr bwMode="auto">
          <a:xfrm>
            <a:off x="4905338" y="1903662"/>
            <a:ext cx="2018961" cy="20145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9468" y="197599"/>
            <a:ext cx="11795206" cy="1598672"/>
          </a:xfrm>
          <a:prstGeom prst="rect">
            <a:avLst/>
          </a:prstGeom>
        </p:spPr>
        <p:txBody>
          <a:bodyPr wrap="square">
            <a:spAutoFit/>
          </a:bodyPr>
          <a:lstStyle/>
          <a:p>
            <a:pPr defTabSz="1218356">
              <a:defRPr/>
            </a:pPr>
            <a:r>
              <a:rPr lang="en-US" sz="4799" spc="-100">
                <a:solidFill>
                  <a:prstClr val="white">
                    <a:lumMod val="50000"/>
                    <a:lumOff val="50000"/>
                  </a:prstClr>
                </a:solidFill>
                <a:latin typeface="Segoe UI Light" panose="020B0502040204020203" pitchFamily="34" charset="0"/>
                <a:cs typeface="Segoe UI Light" panose="020B0502040204020203" pitchFamily="34" charset="0"/>
              </a:rPr>
              <a:t>Technology trends, challenges and opportunities…</a:t>
            </a: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176897" y="1903663"/>
            <a:ext cx="2013484" cy="2014509"/>
          </a:xfrm>
          <a:prstGeom prst="rect">
            <a:avLst/>
          </a:prstGeom>
        </p:spPr>
      </p:pic>
      <p:pic>
        <p:nvPicPr>
          <p:cNvPr id="11" name="contact lens"/>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35536" y="4008161"/>
            <a:ext cx="2005745" cy="2025832"/>
          </a:xfrm>
          <a:prstGeom prst="rect">
            <a:avLst/>
          </a:prstGeom>
          <a:noFill/>
          <a:ln>
            <a:noFill/>
          </a:ln>
        </p:spPr>
      </p:pic>
      <p:sp>
        <p:nvSpPr>
          <p:cNvPr id="15" name="TextBox 14"/>
          <p:cNvSpPr txBox="1"/>
          <p:nvPr/>
        </p:nvSpPr>
        <p:spPr>
          <a:xfrm>
            <a:off x="9175194" y="2910578"/>
            <a:ext cx="2015188" cy="100759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Sensors and biometrics</a:t>
            </a:r>
          </a:p>
        </p:txBody>
      </p:sp>
      <p:sp>
        <p:nvSpPr>
          <p:cNvPr id="17" name="TextBox 16"/>
          <p:cNvSpPr txBox="1"/>
          <p:nvPr/>
        </p:nvSpPr>
        <p:spPr>
          <a:xfrm>
            <a:off x="4909109" y="2736440"/>
            <a:ext cx="2015188" cy="1181732"/>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Mobile</a:t>
            </a:r>
          </a:p>
        </p:txBody>
      </p:sp>
      <p:pic>
        <p:nvPicPr>
          <p:cNvPr id="22" name="Picture 12"/>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3898975" y="4006790"/>
            <a:ext cx="2027507" cy="20272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898975" y="5035784"/>
            <a:ext cx="2035560" cy="100759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Ubiquitous connectivity</a:t>
            </a:r>
          </a:p>
        </p:txBody>
      </p:sp>
      <p:sp>
        <p:nvSpPr>
          <p:cNvPr id="24" name="small box shadow"/>
          <p:cNvSpPr/>
          <p:nvPr/>
        </p:nvSpPr>
        <p:spPr bwMode="auto">
          <a:xfrm>
            <a:off x="4913635" y="6043377"/>
            <a:ext cx="2006090" cy="685168"/>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351" tIns="45676" rIns="91351" bIns="45676" numCol="1" rtlCol="0" anchor="ctr" anchorCtr="0" compatLnSpc="1">
            <a:prstTxWarp prst="textNoShape">
              <a:avLst/>
            </a:prstTxWarp>
          </a:bodyPr>
          <a:lstStyle/>
          <a:p>
            <a:pPr algn="ctr" defTabSz="913194" eaLnBrk="0" fontAlgn="base" hangingPunct="0">
              <a:spcBef>
                <a:spcPct val="0"/>
              </a:spcBef>
              <a:spcAft>
                <a:spcPct val="0"/>
              </a:spcAft>
              <a:defRPr/>
            </a:pPr>
            <a:endParaRPr lang="en-US" sz="2198">
              <a:gradFill>
                <a:gsLst>
                  <a:gs pos="0">
                    <a:srgbClr val="FFFFFF"/>
                  </a:gs>
                  <a:gs pos="100000">
                    <a:srgbClr val="FFFFFF"/>
                  </a:gs>
                </a:gsLst>
                <a:lin ang="5400000" scaled="0"/>
              </a:gradFill>
              <a:latin typeface="Segoe UI"/>
            </a:endParaRPr>
          </a:p>
        </p:txBody>
      </p:sp>
      <p:sp>
        <p:nvSpPr>
          <p:cNvPr id="3" name="Rectangle 2"/>
          <p:cNvSpPr/>
          <p:nvPr/>
        </p:nvSpPr>
        <p:spPr>
          <a:xfrm>
            <a:off x="6035536" y="5291265"/>
            <a:ext cx="2014045" cy="752112"/>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Wearables</a:t>
            </a:r>
          </a:p>
        </p:txBody>
      </p:sp>
      <p:grpSp>
        <p:nvGrpSpPr>
          <p:cNvPr id="26" name="Group 25"/>
          <p:cNvGrpSpPr/>
          <p:nvPr/>
        </p:nvGrpSpPr>
        <p:grpSpPr>
          <a:xfrm>
            <a:off x="7044675" y="1909860"/>
            <a:ext cx="2002969" cy="2008311"/>
            <a:chOff x="1889125" y="3855852"/>
            <a:chExt cx="2024324" cy="2017047"/>
          </a:xfrm>
        </p:grpSpPr>
        <p:pic>
          <p:nvPicPr>
            <p:cNvPr id="27" name="Picture 5"/>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t="-274" b="-85"/>
            <a:stretch/>
          </p:blipFill>
          <p:spPr bwMode="auto">
            <a:xfrm>
              <a:off x="1889125" y="3855852"/>
              <a:ext cx="2020824" cy="201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896402" y="4864374"/>
              <a:ext cx="2017047" cy="1008524"/>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defPPr>
                <a:defRPr lang="en-US"/>
              </a:defPPr>
              <a:lvl1pPr algn="ctr" defTabSz="912267" eaLnBrk="0" fontAlgn="base" hangingPunct="0">
                <a:lnSpc>
                  <a:spcPct val="90000"/>
                </a:lnSpc>
                <a:spcBef>
                  <a:spcPct val="0"/>
                </a:spcBef>
                <a:spcAft>
                  <a:spcPct val="0"/>
                </a:spcAft>
                <a:defRPr sz="1998">
                  <a:gradFill>
                    <a:gsLst>
                      <a:gs pos="10000">
                        <a:srgbClr val="FFFFFF"/>
                      </a:gs>
                      <a:gs pos="31000">
                        <a:srgbClr val="FFFFFF"/>
                      </a:gs>
                    </a:gsLst>
                    <a:lin ang="5400000" scaled="0"/>
                  </a:gradFill>
                  <a:latin typeface="Segoe UI" panose="020B0502040204020203" pitchFamily="34" charset="0"/>
                </a:defRPr>
              </a:lvl1pPr>
            </a:lstStyle>
            <a:p>
              <a:pPr defTabSz="912092">
                <a:defRPr/>
              </a:pPr>
              <a:r>
                <a:rPr lang="en-US"/>
                <a:t>Social computing</a:t>
              </a:r>
            </a:p>
          </p:txBody>
        </p:sp>
        <p:pic>
          <p:nvPicPr>
            <p:cNvPr id="29" name="Picture 28"/>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1976840" y="4265488"/>
              <a:ext cx="531229" cy="104877"/>
            </a:xfrm>
            <a:prstGeom prst="rect">
              <a:avLst/>
            </a:prstGeom>
          </p:spPr>
        </p:pic>
        <p:pic>
          <p:nvPicPr>
            <p:cNvPr id="30" name="Picture 2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21128" y="4270774"/>
              <a:ext cx="577251" cy="107368"/>
            </a:xfrm>
            <a:prstGeom prst="rect">
              <a:avLst/>
            </a:prstGeom>
            <a:noFill/>
            <a:ln>
              <a:noFill/>
            </a:ln>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298373" y="4248682"/>
              <a:ext cx="506141" cy="138488"/>
            </a:xfrm>
            <a:prstGeom prst="rect">
              <a:avLst/>
            </a:prstGeom>
          </p:spPr>
        </p:pic>
        <p:pic>
          <p:nvPicPr>
            <p:cNvPr id="32" name="Picture 3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599112" y="3971724"/>
              <a:ext cx="621284" cy="219276"/>
            </a:xfrm>
            <a:prstGeom prst="rect">
              <a:avLst/>
            </a:prstGeom>
            <a:noFill/>
            <a:ln>
              <a:noFill/>
            </a:ln>
          </p:spPr>
        </p:pic>
      </p:grpSp>
      <p:pic>
        <p:nvPicPr>
          <p:cNvPr id="5" name="Picture 4"/>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8166369" y="4020701"/>
            <a:ext cx="2017650" cy="2022229"/>
          </a:xfrm>
          <a:prstGeom prst="rect">
            <a:avLst/>
          </a:prstGeom>
        </p:spPr>
      </p:pic>
      <p:sp>
        <p:nvSpPr>
          <p:cNvPr id="2" name="Rectangle 1"/>
          <p:cNvSpPr/>
          <p:nvPr/>
        </p:nvSpPr>
        <p:spPr>
          <a:xfrm>
            <a:off x="8142280" y="5397393"/>
            <a:ext cx="2037079" cy="64598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Natural UI</a:t>
            </a:r>
          </a:p>
        </p:txBody>
      </p:sp>
      <p:pic>
        <p:nvPicPr>
          <p:cNvPr id="6" name="Picture 5"/>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2798017" y="1908729"/>
            <a:ext cx="2010967" cy="2009441"/>
          </a:xfrm>
          <a:prstGeom prst="rect">
            <a:avLst/>
          </a:prstGeom>
        </p:spPr>
      </p:pic>
      <p:sp>
        <p:nvSpPr>
          <p:cNvPr id="20" name="TextBox 19"/>
          <p:cNvSpPr txBox="1"/>
          <p:nvPr/>
        </p:nvSpPr>
        <p:spPr>
          <a:xfrm>
            <a:off x="2793798" y="2910578"/>
            <a:ext cx="2015187" cy="1007594"/>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Data </a:t>
            </a:r>
          </a:p>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explosion </a:t>
            </a:r>
          </a:p>
        </p:txBody>
      </p:sp>
    </p:spTree>
    <p:extLst>
      <p:ext uri="{BB962C8B-B14F-4D97-AF65-F5344CB8AC3E}">
        <p14:creationId xmlns:p14="http://schemas.microsoft.com/office/powerpoint/2010/main" val="384961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93" y="487"/>
            <a:ext cx="12189415" cy="6856546"/>
          </a:xfrm>
          <a:prstGeom prst="rect">
            <a:avLst/>
          </a:prstGeom>
          <a:blipFill>
            <a:blip r:embed="rId3" cstate="print"/>
            <a:stretch>
              <a:fillRect/>
            </a:stretch>
          </a:blipFill>
        </p:spPr>
        <p:txBody>
          <a:bodyPr wrap="square" lIns="0" tIns="0" rIns="0" bIns="0" rtlCol="0"/>
          <a:lstStyle/>
          <a:p>
            <a:pPr defTabSz="554385">
              <a:defRPr/>
            </a:pPr>
            <a:endParaRPr sz="1092">
              <a:solidFill>
                <a:prstClr val="black"/>
              </a:solidFill>
              <a:latin typeface="Calibri"/>
            </a:endParaRPr>
          </a:p>
        </p:txBody>
      </p:sp>
      <p:sp>
        <p:nvSpPr>
          <p:cNvPr id="3" name="object 3"/>
          <p:cNvSpPr/>
          <p:nvPr/>
        </p:nvSpPr>
        <p:spPr>
          <a:xfrm>
            <a:off x="1293" y="487"/>
            <a:ext cx="12189415" cy="810053"/>
          </a:xfrm>
          <a:custGeom>
            <a:avLst/>
            <a:gdLst/>
            <a:ahLst/>
            <a:cxnLst/>
            <a:rect l="l" t="t" r="r" b="b"/>
            <a:pathLst>
              <a:path w="20104100" h="2261870">
                <a:moveTo>
                  <a:pt x="0" y="2261711"/>
                </a:moveTo>
                <a:lnTo>
                  <a:pt x="20104099" y="2261711"/>
                </a:lnTo>
                <a:lnTo>
                  <a:pt x="20104099" y="0"/>
                </a:lnTo>
                <a:lnTo>
                  <a:pt x="0" y="0"/>
                </a:lnTo>
                <a:lnTo>
                  <a:pt x="0" y="2261711"/>
                </a:lnTo>
                <a:close/>
              </a:path>
            </a:pathLst>
          </a:custGeom>
          <a:solidFill>
            <a:srgbClr val="FFFFFF"/>
          </a:solidFill>
        </p:spPr>
        <p:txBody>
          <a:bodyPr wrap="square" lIns="0" tIns="0" rIns="0" bIns="0" rtlCol="0"/>
          <a:lstStyle/>
          <a:p>
            <a:pPr defTabSz="554385">
              <a:defRPr/>
            </a:pPr>
            <a:endParaRPr sz="1092">
              <a:solidFill>
                <a:prstClr val="black"/>
              </a:solidFill>
              <a:latin typeface="Calibri"/>
            </a:endParaRPr>
          </a:p>
        </p:txBody>
      </p:sp>
      <p:sp>
        <p:nvSpPr>
          <p:cNvPr id="4" name="object 4"/>
          <p:cNvSpPr txBox="1">
            <a:spLocks noGrp="1"/>
          </p:cNvSpPr>
          <p:nvPr>
            <p:ph type="title"/>
          </p:nvPr>
        </p:nvSpPr>
        <p:spPr>
          <a:xfrm>
            <a:off x="1293" y="76893"/>
            <a:ext cx="12189415" cy="684106"/>
          </a:xfrm>
          <a:prstGeom prst="rect">
            <a:avLst/>
          </a:prstGeom>
        </p:spPr>
        <p:txBody>
          <a:bodyPr vert="horz" wrap="square" lIns="0" tIns="6930" rIns="0" bIns="0" rtlCol="0">
            <a:spAutoFit/>
          </a:bodyPr>
          <a:lstStyle/>
          <a:p>
            <a:pPr marL="7699" algn="ctr">
              <a:spcBef>
                <a:spcPts val="55"/>
              </a:spcBef>
            </a:pPr>
            <a:r>
              <a:rPr sz="4400" spc="-3" dirty="0">
                <a:latin typeface="Segoe UI Light" panose="020B0502040204020203" pitchFamily="34" charset="0"/>
                <a:cs typeface="Segoe UI Light" panose="020B0502040204020203" pitchFamily="34" charset="0"/>
              </a:rPr>
              <a:t>Digital </a:t>
            </a:r>
            <a:r>
              <a:rPr lang="en-US" sz="4400" spc="-6" dirty="0">
                <a:latin typeface="Segoe UI Light" panose="020B0502040204020203" pitchFamily="34" charset="0"/>
                <a:cs typeface="Segoe UI Light" panose="020B0502040204020203" pitchFamily="34" charset="0"/>
              </a:rPr>
              <a:t>D</a:t>
            </a:r>
            <a:r>
              <a:rPr sz="4400" spc="-6" dirty="0">
                <a:latin typeface="Segoe UI Light" panose="020B0502040204020203" pitchFamily="34" charset="0"/>
                <a:cs typeface="Segoe UI Light" panose="020B0502040204020203" pitchFamily="34" charset="0"/>
              </a:rPr>
              <a:t>isruption and </a:t>
            </a:r>
            <a:r>
              <a:rPr sz="4400" spc="-3" dirty="0">
                <a:latin typeface="Segoe UI Light" panose="020B0502040204020203" pitchFamily="34" charset="0"/>
                <a:cs typeface="Segoe UI Light" panose="020B0502040204020203" pitchFamily="34" charset="0"/>
              </a:rPr>
              <a:t>the </a:t>
            </a:r>
            <a:r>
              <a:rPr sz="4400" spc="-3" dirty="0">
                <a:solidFill>
                  <a:srgbClr val="0078D7"/>
                </a:solidFill>
                <a:latin typeface="Segoe UI Light" panose="020B0502040204020203" pitchFamily="34" charset="0"/>
                <a:cs typeface="Segoe UI Light" panose="020B0502040204020203" pitchFamily="34" charset="0"/>
              </a:rPr>
              <a:t>4th </a:t>
            </a:r>
            <a:r>
              <a:rPr lang="en-US" sz="4400" spc="-6" dirty="0">
                <a:solidFill>
                  <a:srgbClr val="0078D7"/>
                </a:solidFill>
                <a:latin typeface="Segoe UI Light" panose="020B0502040204020203" pitchFamily="34" charset="0"/>
                <a:cs typeface="Segoe UI Light" panose="020B0502040204020203" pitchFamily="34" charset="0"/>
              </a:rPr>
              <a:t>I</a:t>
            </a:r>
            <a:r>
              <a:rPr sz="4400" spc="-6" dirty="0">
                <a:solidFill>
                  <a:srgbClr val="0078D7"/>
                </a:solidFill>
                <a:latin typeface="Segoe UI Light" panose="020B0502040204020203" pitchFamily="34" charset="0"/>
                <a:cs typeface="Segoe UI Light" panose="020B0502040204020203" pitchFamily="34" charset="0"/>
              </a:rPr>
              <a:t>ndustrial</a:t>
            </a:r>
            <a:r>
              <a:rPr sz="4400" spc="39" dirty="0">
                <a:solidFill>
                  <a:srgbClr val="0078D7"/>
                </a:solidFill>
                <a:latin typeface="Segoe UI Light" panose="020B0502040204020203" pitchFamily="34" charset="0"/>
                <a:cs typeface="Segoe UI Light" panose="020B0502040204020203" pitchFamily="34" charset="0"/>
              </a:rPr>
              <a:t> </a:t>
            </a:r>
            <a:r>
              <a:rPr lang="en-US" sz="4400" spc="-12" dirty="0">
                <a:solidFill>
                  <a:srgbClr val="0078D7"/>
                </a:solidFill>
                <a:latin typeface="Segoe UI Light" panose="020B0502040204020203" pitchFamily="34" charset="0"/>
                <a:cs typeface="Segoe UI Light" panose="020B0502040204020203" pitchFamily="34" charset="0"/>
              </a:rPr>
              <a:t>R</a:t>
            </a:r>
            <a:r>
              <a:rPr sz="4400" spc="-12" dirty="0">
                <a:solidFill>
                  <a:srgbClr val="0078D7"/>
                </a:solidFill>
                <a:latin typeface="Segoe UI Light" panose="020B0502040204020203" pitchFamily="34" charset="0"/>
                <a:cs typeface="Segoe UI Light" panose="020B0502040204020203" pitchFamily="34" charset="0"/>
              </a:rPr>
              <a:t>evolution</a:t>
            </a:r>
          </a:p>
        </p:txBody>
      </p:sp>
      <p:sp>
        <p:nvSpPr>
          <p:cNvPr id="9" name="Oval 8"/>
          <p:cNvSpPr/>
          <p:nvPr/>
        </p:nvSpPr>
        <p:spPr>
          <a:xfrm>
            <a:off x="1244875" y="5877664"/>
            <a:ext cx="508213" cy="5082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5" name="object 4"/>
          <p:cNvSpPr txBox="1">
            <a:spLocks/>
          </p:cNvSpPr>
          <p:nvPr/>
        </p:nvSpPr>
        <p:spPr>
          <a:xfrm>
            <a:off x="1221774" y="6016306"/>
            <a:ext cx="554415"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1780s</a:t>
            </a:r>
            <a:endParaRPr lang="en-US" sz="1334" b="1" kern="0" spc="-12" dirty="0">
              <a:solidFill>
                <a:prstClr val="white"/>
              </a:solidFill>
              <a:latin typeface="Segoe UI Semibold" charset="0"/>
              <a:ea typeface="Segoe UI Semibold" charset="0"/>
              <a:cs typeface="Segoe UI Semibold" charset="0"/>
            </a:endParaRPr>
          </a:p>
        </p:txBody>
      </p:sp>
      <p:sp>
        <p:nvSpPr>
          <p:cNvPr id="10" name="Oval 9"/>
          <p:cNvSpPr/>
          <p:nvPr/>
        </p:nvSpPr>
        <p:spPr>
          <a:xfrm>
            <a:off x="4285178" y="5877665"/>
            <a:ext cx="517188" cy="5171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6" name="object 4"/>
          <p:cNvSpPr txBox="1">
            <a:spLocks/>
          </p:cNvSpPr>
          <p:nvPr/>
        </p:nvSpPr>
        <p:spPr>
          <a:xfrm>
            <a:off x="4267712" y="6016306"/>
            <a:ext cx="554415"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1870s</a:t>
            </a:r>
            <a:endParaRPr lang="en-US" sz="1334" b="1" kern="0" spc="-12" dirty="0">
              <a:solidFill>
                <a:prstClr val="white"/>
              </a:solidFill>
              <a:latin typeface="Segoe UI Semibold" charset="0"/>
              <a:ea typeface="Segoe UI Semibold" charset="0"/>
              <a:cs typeface="Segoe UI Semibold" charset="0"/>
            </a:endParaRPr>
          </a:p>
        </p:txBody>
      </p:sp>
      <p:sp>
        <p:nvSpPr>
          <p:cNvPr id="11" name="Oval 10"/>
          <p:cNvSpPr/>
          <p:nvPr/>
        </p:nvSpPr>
        <p:spPr>
          <a:xfrm>
            <a:off x="7297231" y="5785261"/>
            <a:ext cx="739219" cy="7392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12" name="Oval 11"/>
          <p:cNvSpPr/>
          <p:nvPr/>
        </p:nvSpPr>
        <p:spPr>
          <a:xfrm>
            <a:off x="10438912" y="5785261"/>
            <a:ext cx="739219" cy="7392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7" name="object 4"/>
          <p:cNvSpPr txBox="1">
            <a:spLocks/>
          </p:cNvSpPr>
          <p:nvPr/>
        </p:nvSpPr>
        <p:spPr>
          <a:xfrm>
            <a:off x="7320263" y="6020795"/>
            <a:ext cx="687061"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1970s</a:t>
            </a:r>
            <a:endParaRPr lang="en-US" sz="1334" b="1" kern="0" spc="-12" dirty="0">
              <a:solidFill>
                <a:prstClr val="white"/>
              </a:solidFill>
              <a:latin typeface="Segoe UI Semibold" charset="0"/>
              <a:ea typeface="Segoe UI Semibold" charset="0"/>
              <a:cs typeface="Segoe UI Semibold" charset="0"/>
            </a:endParaRPr>
          </a:p>
        </p:txBody>
      </p:sp>
      <p:sp>
        <p:nvSpPr>
          <p:cNvPr id="8" name="object 4"/>
          <p:cNvSpPr txBox="1">
            <a:spLocks/>
          </p:cNvSpPr>
          <p:nvPr/>
        </p:nvSpPr>
        <p:spPr>
          <a:xfrm>
            <a:off x="10464991" y="6039406"/>
            <a:ext cx="687061"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2015+</a:t>
            </a:r>
            <a:endParaRPr lang="en-US" sz="1334" b="1" kern="0" spc="-12" dirty="0">
              <a:solidFill>
                <a:prstClr val="white"/>
              </a:soli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166194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generated with very high confidence">
            <a:extLst>
              <a:ext uri="{FF2B5EF4-FFF2-40B4-BE49-F238E27FC236}">
                <a16:creationId xmlns:a16="http://schemas.microsoft.com/office/drawing/2014/main" id="{C531101F-C6B4-4E3A-8CC8-8D887F929331}"/>
              </a:ext>
            </a:extLst>
          </p:cNvPr>
          <p:cNvPicPr>
            <a:picLocks noGrp="1" noChangeAspect="1"/>
          </p:cNvPicPr>
          <p:nvPr>
            <p:ph idx="1"/>
          </p:nvPr>
        </p:nvPicPr>
        <p:blipFill>
          <a:blip r:embed="rId2"/>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1515319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8" y="0"/>
            <a:ext cx="12191144" cy="6857615"/>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282828"/>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428" y="9626"/>
            <a:ext cx="12191144" cy="6857519"/>
          </a:xfrm>
          <a:prstGeom prst="rect">
            <a:avLst/>
          </a:prstGeom>
          <a:blipFill>
            <a:blip r:embed="rId3" cstate="print"/>
            <a:stretch>
              <a:fillRect/>
            </a:stretch>
          </a:blip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542347" y="1505102"/>
            <a:ext cx="4079535" cy="697328"/>
          </a:xfrm>
          <a:prstGeom prst="rect">
            <a:avLst/>
          </a:prstGeom>
        </p:spPr>
        <p:txBody>
          <a:bodyPr vert="horz" wrap="square" lIns="0" tIns="8086" rIns="0" bIns="0" rtlCol="0">
            <a:spAutoFit/>
          </a:bodyPr>
          <a:lstStyle/>
          <a:p>
            <a:pPr marL="12707" marR="0" lvl="0" indent="0" algn="l" defTabSz="554492" rtl="0" eaLnBrk="1" fontAlgn="auto" latinLnBrk="0" hangingPunct="1">
              <a:lnSpc>
                <a:spcPct val="100000"/>
              </a:lnSpc>
              <a:spcBef>
                <a:spcPts val="64"/>
              </a:spcBef>
              <a:spcAft>
                <a:spcPts val="0"/>
              </a:spcAft>
              <a:buClrTx/>
              <a:buSzTx/>
              <a:buFontTx/>
              <a:buNone/>
              <a:tabLst/>
              <a:defRPr/>
            </a:pPr>
            <a:r>
              <a:rPr kumimoji="0" sz="2395" b="1" i="0" u="none" strike="noStrike" kern="1200" cap="none" spc="-52"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DATA</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ct val="100000"/>
              </a:lnSpc>
              <a:spcBef>
                <a:spcPts val="79"/>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163 zettabytes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annually by</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2025</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object 5"/>
          <p:cNvSpPr txBox="1"/>
          <p:nvPr/>
        </p:nvSpPr>
        <p:spPr>
          <a:xfrm>
            <a:off x="7542346" y="2825809"/>
            <a:ext cx="4316564" cy="697328"/>
          </a:xfrm>
          <a:prstGeom prst="rect">
            <a:avLst/>
          </a:prstGeom>
        </p:spPr>
        <p:txBody>
          <a:bodyPr vert="horz" wrap="square" lIns="0" tIns="8086" rIns="0" bIns="0" rtlCol="0">
            <a:spAutoFit/>
          </a:bodyPr>
          <a:lstStyle/>
          <a:p>
            <a:pPr marL="12707" marR="0" lvl="0" indent="0" algn="l" defTabSz="554492" rtl="0" eaLnBrk="1" fontAlgn="auto" latinLnBrk="0" hangingPunct="1">
              <a:lnSpc>
                <a:spcPct val="100000"/>
              </a:lnSpc>
              <a:spcBef>
                <a:spcPts val="64"/>
              </a:spcBef>
              <a:spcAft>
                <a:spcPts val="0"/>
              </a:spcAft>
              <a:buClrTx/>
              <a:buSzTx/>
              <a:buFontTx/>
              <a:buNone/>
              <a:tabLst/>
              <a:defRPr/>
            </a:pPr>
            <a:r>
              <a:rPr kumimoji="0" sz="2395" b="1" i="0" u="none" strike="noStrike" kern="1200" cap="none" spc="64"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ANALYTICS</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ct val="100000"/>
              </a:lnSpc>
              <a:spcBef>
                <a:spcPts val="79"/>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$200 billion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global market by</a:t>
            </a:r>
            <a:r>
              <a:rPr kumimoji="0" sz="2000" b="0" i="0" u="none" strike="noStrike" kern="1200" cap="none" spc="-21"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3"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2020</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6"/>
          <p:cNvSpPr txBox="1"/>
          <p:nvPr/>
        </p:nvSpPr>
        <p:spPr>
          <a:xfrm>
            <a:off x="7542345" y="4114769"/>
            <a:ext cx="4316565" cy="982791"/>
          </a:xfrm>
          <a:prstGeom prst="rect">
            <a:avLst/>
          </a:prstGeom>
        </p:spPr>
        <p:txBody>
          <a:bodyPr vert="horz" wrap="square" lIns="0" tIns="8086" rIns="0" bIns="0" rtlCol="0">
            <a:spAutoFit/>
          </a:bodyPr>
          <a:lstStyle/>
          <a:p>
            <a:pPr marL="12707" marR="0" lvl="0" indent="0" algn="l" defTabSz="554492" rtl="0" eaLnBrk="1" fontAlgn="auto" latinLnBrk="0" hangingPunct="1">
              <a:lnSpc>
                <a:spcPts val="2450"/>
              </a:lnSpc>
              <a:spcBef>
                <a:spcPts val="64"/>
              </a:spcBef>
              <a:spcAft>
                <a:spcPts val="0"/>
              </a:spcAft>
              <a:buClrTx/>
              <a:buSzTx/>
              <a:buFontTx/>
              <a:buNone/>
              <a:tabLst/>
              <a:defRPr/>
            </a:pPr>
            <a:r>
              <a:rPr kumimoji="0" sz="2395" b="1" i="0" u="none" strike="noStrike" kern="1200" cap="none" spc="67"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CLOUD</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ts val="2450"/>
              </a:lnSpc>
              <a:spcBef>
                <a:spcPts val="79"/>
              </a:spcBef>
              <a:spcAft>
                <a:spcPts val="0"/>
              </a:spcAft>
              <a:buClrTx/>
              <a:buSzTx/>
              <a:buFontTx/>
              <a:buNone/>
              <a:tabLst/>
              <a:defRPr/>
            </a:pP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Cloud </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shift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will affect </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more</a:t>
            </a:r>
            <a:r>
              <a:rPr kumimoji="0" sz="2000" b="0" i="0" u="none" strike="noStrike" kern="1200" cap="none" spc="-21"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than</a:t>
            </a:r>
            <a:endParaRPr kumimoji="0"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ts val="2450"/>
              </a:lnSpc>
              <a:spcBef>
                <a:spcPts val="0"/>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$1 trillion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 IT spending by</a:t>
            </a:r>
            <a:r>
              <a:rPr kumimoji="0" sz="2000" b="0" i="0" u="none" strike="noStrike" kern="1200" cap="none" spc="-3"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2020</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a:spLocks noGrp="1"/>
          </p:cNvSpPr>
          <p:nvPr>
            <p:ph type="title"/>
          </p:nvPr>
        </p:nvSpPr>
        <p:spPr>
          <a:xfrm>
            <a:off x="424496" y="1345639"/>
            <a:ext cx="4764019" cy="1285139"/>
          </a:xfrm>
          <a:prstGeom prst="rect">
            <a:avLst/>
          </a:prstGeom>
        </p:spPr>
        <p:txBody>
          <a:bodyPr vert="horz" wrap="square" lIns="0" tIns="28110" rIns="0" bIns="0" rtlCol="0">
            <a:spAutoFit/>
          </a:bodyPr>
          <a:lstStyle/>
          <a:p>
            <a:pPr marL="7701" marR="3081">
              <a:lnSpc>
                <a:spcPts val="4906"/>
              </a:lnSpc>
              <a:spcBef>
                <a:spcPts val="221"/>
              </a:spcBef>
            </a:pPr>
            <a:r>
              <a:rPr spc="-3" dirty="0">
                <a:solidFill>
                  <a:srgbClr val="FFFFFF"/>
                </a:solidFill>
                <a:latin typeface="Segoe UI Light" panose="020B0502040204020203" pitchFamily="34" charset="0"/>
                <a:cs typeface="Segoe UI Light" panose="020B0502040204020203" pitchFamily="34" charset="0"/>
              </a:rPr>
              <a:t>Driving </a:t>
            </a:r>
            <a:r>
              <a:rPr spc="-18" dirty="0">
                <a:solidFill>
                  <a:srgbClr val="FFFFFF"/>
                </a:solidFill>
                <a:latin typeface="Segoe UI Light" panose="020B0502040204020203" pitchFamily="34" charset="0"/>
                <a:cs typeface="Segoe UI Light" panose="020B0502040204020203" pitchFamily="34" charset="0"/>
              </a:rPr>
              <a:t>forces </a:t>
            </a:r>
            <a:r>
              <a:rPr spc="-6" dirty="0">
                <a:solidFill>
                  <a:srgbClr val="FFFFFF"/>
                </a:solidFill>
                <a:latin typeface="Segoe UI Light" panose="020B0502040204020203" pitchFamily="34" charset="0"/>
                <a:cs typeface="Segoe UI Light" panose="020B0502040204020203" pitchFamily="34" charset="0"/>
              </a:rPr>
              <a:t>behind  digital</a:t>
            </a:r>
            <a:r>
              <a:rPr spc="-3" dirty="0">
                <a:solidFill>
                  <a:srgbClr val="FFFFFF"/>
                </a:solidFill>
                <a:latin typeface="Segoe UI Light" panose="020B0502040204020203" pitchFamily="34" charset="0"/>
                <a:cs typeface="Segoe UI Light" panose="020B0502040204020203" pitchFamily="34" charset="0"/>
              </a:rPr>
              <a:t> </a:t>
            </a:r>
            <a:r>
              <a:rPr spc="-6" dirty="0">
                <a:solidFill>
                  <a:srgbClr val="FFFFFF"/>
                </a:solidFill>
                <a:latin typeface="Segoe UI Light" panose="020B0502040204020203" pitchFamily="34" charset="0"/>
                <a:cs typeface="Segoe UI Light" panose="020B0502040204020203" pitchFamily="34" charset="0"/>
              </a:rPr>
              <a:t>transformation</a:t>
            </a:r>
          </a:p>
        </p:txBody>
      </p:sp>
      <p:grpSp>
        <p:nvGrpSpPr>
          <p:cNvPr id="20" name="Group 19"/>
          <p:cNvGrpSpPr/>
          <p:nvPr/>
        </p:nvGrpSpPr>
        <p:grpSpPr>
          <a:xfrm>
            <a:off x="6476973" y="1477595"/>
            <a:ext cx="762043" cy="3508858"/>
            <a:chOff x="10680303" y="3319536"/>
            <a:chExt cx="1256665" cy="5786366"/>
          </a:xfrm>
        </p:grpSpPr>
        <p:sp>
          <p:nvSpPr>
            <p:cNvPr id="7" name="object 7"/>
            <p:cNvSpPr/>
            <p:nvPr/>
          </p:nvSpPr>
          <p:spPr>
            <a:xfrm>
              <a:off x="10680303" y="3319536"/>
              <a:ext cx="1256665" cy="1256665"/>
            </a:xfrm>
            <a:custGeom>
              <a:avLst/>
              <a:gdLst/>
              <a:ahLst/>
              <a:cxnLst/>
              <a:rect l="l" t="t" r="r" b="b"/>
              <a:pathLst>
                <a:path w="1256665" h="1256664">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680303" y="5566584"/>
              <a:ext cx="1256665" cy="1256665"/>
            </a:xfrm>
            <a:custGeom>
              <a:avLst/>
              <a:gdLst/>
              <a:ahLst/>
              <a:cxnLst/>
              <a:rect l="l" t="t" r="r" b="b"/>
              <a:pathLst>
                <a:path w="1256665" h="1256665">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0680303" y="7849237"/>
              <a:ext cx="1256665" cy="1256665"/>
            </a:xfrm>
            <a:custGeom>
              <a:avLst/>
              <a:gdLst/>
              <a:ahLst/>
              <a:cxnLst/>
              <a:rect l="l" t="t" r="r" b="b"/>
              <a:pathLst>
                <a:path w="1256665" h="1256665">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1022317" y="3703309"/>
              <a:ext cx="603885" cy="458470"/>
            </a:xfrm>
            <a:custGeom>
              <a:avLst/>
              <a:gdLst/>
              <a:ahLst/>
              <a:cxnLst/>
              <a:rect l="l" t="t" r="r" b="b"/>
              <a:pathLst>
                <a:path w="603884" h="458470">
                  <a:moveTo>
                    <a:pt x="537261" y="458153"/>
                  </a:moveTo>
                  <a:lnTo>
                    <a:pt x="603719" y="458153"/>
                  </a:lnTo>
                  <a:lnTo>
                    <a:pt x="603719" y="48459"/>
                  </a:lnTo>
                  <a:lnTo>
                    <a:pt x="300493" y="48459"/>
                  </a:lnTo>
                  <a:lnTo>
                    <a:pt x="300493" y="0"/>
                  </a:lnTo>
                  <a:lnTo>
                    <a:pt x="0" y="0"/>
                  </a:lnTo>
                  <a:lnTo>
                    <a:pt x="0" y="55380"/>
                  </a:lnTo>
                </a:path>
              </a:pathLst>
            </a:custGeom>
            <a:ln w="22156">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1068012" y="3653462"/>
              <a:ext cx="603885" cy="458470"/>
            </a:xfrm>
            <a:custGeom>
              <a:avLst/>
              <a:gdLst/>
              <a:ahLst/>
              <a:cxnLst/>
              <a:rect l="l" t="t" r="r" b="b"/>
              <a:pathLst>
                <a:path w="603884" h="458470">
                  <a:moveTo>
                    <a:pt x="558024" y="458153"/>
                  </a:moveTo>
                  <a:lnTo>
                    <a:pt x="603719" y="458153"/>
                  </a:lnTo>
                  <a:lnTo>
                    <a:pt x="603719" y="48459"/>
                  </a:lnTo>
                  <a:lnTo>
                    <a:pt x="300482" y="48459"/>
                  </a:lnTo>
                  <a:lnTo>
                    <a:pt x="300482" y="0"/>
                  </a:lnTo>
                  <a:lnTo>
                    <a:pt x="0" y="0"/>
                  </a:lnTo>
                  <a:lnTo>
                    <a:pt x="0" y="48459"/>
                  </a:lnTo>
                </a:path>
              </a:pathLst>
            </a:custGeom>
            <a:ln w="22156">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55856" y="3758693"/>
              <a:ext cx="603885" cy="458470"/>
            </a:xfrm>
            <a:custGeom>
              <a:avLst/>
              <a:gdLst/>
              <a:ahLst/>
              <a:cxnLst/>
              <a:rect l="l" t="t" r="r" b="b"/>
              <a:pathLst>
                <a:path w="603884" h="458470">
                  <a:moveTo>
                    <a:pt x="300482" y="48459"/>
                  </a:moveTo>
                  <a:lnTo>
                    <a:pt x="300482" y="0"/>
                  </a:lnTo>
                  <a:lnTo>
                    <a:pt x="0" y="0"/>
                  </a:lnTo>
                  <a:lnTo>
                    <a:pt x="20" y="458153"/>
                  </a:lnTo>
                  <a:lnTo>
                    <a:pt x="603719" y="458153"/>
                  </a:lnTo>
                  <a:lnTo>
                    <a:pt x="603719" y="48459"/>
                  </a:lnTo>
                  <a:lnTo>
                    <a:pt x="300482" y="48459"/>
                  </a:lnTo>
                  <a:close/>
                </a:path>
              </a:pathLst>
            </a:custGeom>
            <a:ln w="22156">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11214468" y="5842175"/>
              <a:ext cx="392430" cy="361315"/>
            </a:xfrm>
            <a:custGeom>
              <a:avLst/>
              <a:gdLst/>
              <a:ahLst/>
              <a:cxnLst/>
              <a:rect l="l" t="t" r="r" b="b"/>
              <a:pathLst>
                <a:path w="392429" h="361314">
                  <a:moveTo>
                    <a:pt x="0" y="361214"/>
                  </a:moveTo>
                  <a:lnTo>
                    <a:pt x="135043" y="173764"/>
                  </a:lnTo>
                  <a:lnTo>
                    <a:pt x="201564" y="280588"/>
                  </a:lnTo>
                  <a:lnTo>
                    <a:pt x="392281" y="0"/>
                  </a:lnTo>
                </a:path>
              </a:pathLst>
            </a:custGeom>
            <a:ln w="2942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1532582" y="5814367"/>
              <a:ext cx="106680" cy="104775"/>
            </a:xfrm>
            <a:custGeom>
              <a:avLst/>
              <a:gdLst/>
              <a:ahLst/>
              <a:cxnLst/>
              <a:rect l="l" t="t" r="r" b="b"/>
              <a:pathLst>
                <a:path w="106679" h="104775">
                  <a:moveTo>
                    <a:pt x="99751" y="35004"/>
                  </a:moveTo>
                  <a:lnTo>
                    <a:pt x="69275" y="35004"/>
                  </a:lnTo>
                  <a:lnTo>
                    <a:pt x="82479" y="104310"/>
                  </a:lnTo>
                  <a:lnTo>
                    <a:pt x="106289" y="69285"/>
                  </a:lnTo>
                  <a:lnTo>
                    <a:pt x="99751" y="35004"/>
                  </a:lnTo>
                  <a:close/>
                </a:path>
                <a:path w="106679" h="104775">
                  <a:moveTo>
                    <a:pt x="93075" y="0"/>
                  </a:moveTo>
                  <a:lnTo>
                    <a:pt x="23789" y="13214"/>
                  </a:lnTo>
                  <a:lnTo>
                    <a:pt x="0" y="48228"/>
                  </a:lnTo>
                  <a:lnTo>
                    <a:pt x="69275" y="35004"/>
                  </a:lnTo>
                  <a:lnTo>
                    <a:pt x="99751" y="35004"/>
                  </a:lnTo>
                  <a:lnTo>
                    <a:pt x="93075" y="0"/>
                  </a:lnTo>
                  <a:close/>
                </a:path>
              </a:pathLst>
            </a:custGeom>
            <a:solidFill>
              <a:srgbClr val="FFFFFF"/>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11077406" y="5882901"/>
              <a:ext cx="467995" cy="467995"/>
            </a:xfrm>
            <a:custGeom>
              <a:avLst/>
              <a:gdLst/>
              <a:ahLst/>
              <a:cxnLst/>
              <a:rect l="l" t="t" r="r" b="b"/>
              <a:pathLst>
                <a:path w="467995" h="467995">
                  <a:moveTo>
                    <a:pt x="467629" y="233814"/>
                  </a:moveTo>
                  <a:lnTo>
                    <a:pt x="462879" y="280938"/>
                  </a:lnTo>
                  <a:lnTo>
                    <a:pt x="449256" y="324828"/>
                  </a:lnTo>
                  <a:lnTo>
                    <a:pt x="427699" y="364545"/>
                  </a:lnTo>
                  <a:lnTo>
                    <a:pt x="399148" y="399148"/>
                  </a:lnTo>
                  <a:lnTo>
                    <a:pt x="364545" y="427699"/>
                  </a:lnTo>
                  <a:lnTo>
                    <a:pt x="324828" y="449256"/>
                  </a:lnTo>
                  <a:lnTo>
                    <a:pt x="280938" y="462879"/>
                  </a:lnTo>
                  <a:lnTo>
                    <a:pt x="233814" y="467629"/>
                  </a:lnTo>
                  <a:lnTo>
                    <a:pt x="186694" y="462879"/>
                  </a:lnTo>
                  <a:lnTo>
                    <a:pt x="142805" y="449256"/>
                  </a:lnTo>
                  <a:lnTo>
                    <a:pt x="103089" y="427699"/>
                  </a:lnTo>
                  <a:lnTo>
                    <a:pt x="68484" y="399148"/>
                  </a:lnTo>
                  <a:lnTo>
                    <a:pt x="39933" y="364545"/>
                  </a:lnTo>
                  <a:lnTo>
                    <a:pt x="18375" y="324828"/>
                  </a:lnTo>
                  <a:lnTo>
                    <a:pt x="4750" y="280938"/>
                  </a:lnTo>
                  <a:lnTo>
                    <a:pt x="0" y="233814"/>
                  </a:lnTo>
                  <a:lnTo>
                    <a:pt x="4750" y="186691"/>
                  </a:lnTo>
                  <a:lnTo>
                    <a:pt x="18375" y="142801"/>
                  </a:lnTo>
                  <a:lnTo>
                    <a:pt x="39933" y="103084"/>
                  </a:lnTo>
                  <a:lnTo>
                    <a:pt x="68484" y="68480"/>
                  </a:lnTo>
                  <a:lnTo>
                    <a:pt x="103089" y="39930"/>
                  </a:lnTo>
                  <a:lnTo>
                    <a:pt x="142805" y="18373"/>
                  </a:lnTo>
                  <a:lnTo>
                    <a:pt x="186694" y="4750"/>
                  </a:lnTo>
                  <a:lnTo>
                    <a:pt x="233814" y="0"/>
                  </a:lnTo>
                  <a:lnTo>
                    <a:pt x="280938" y="4750"/>
                  </a:lnTo>
                  <a:lnTo>
                    <a:pt x="324828" y="18373"/>
                  </a:lnTo>
                  <a:lnTo>
                    <a:pt x="364545" y="39930"/>
                  </a:lnTo>
                  <a:lnTo>
                    <a:pt x="399148" y="68480"/>
                  </a:lnTo>
                  <a:lnTo>
                    <a:pt x="427699" y="103084"/>
                  </a:lnTo>
                  <a:lnTo>
                    <a:pt x="449256" y="142801"/>
                  </a:lnTo>
                  <a:lnTo>
                    <a:pt x="462879" y="186691"/>
                  </a:lnTo>
                  <a:lnTo>
                    <a:pt x="467629" y="233814"/>
                  </a:lnTo>
                  <a:close/>
                </a:path>
              </a:pathLst>
            </a:custGeom>
            <a:ln w="32250">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0993857" y="6294129"/>
              <a:ext cx="224790" cy="256540"/>
            </a:xfrm>
            <a:custGeom>
              <a:avLst/>
              <a:gdLst/>
              <a:ahLst/>
              <a:cxnLst/>
              <a:rect l="l" t="t" r="r" b="b"/>
              <a:pathLst>
                <a:path w="224790" h="256540">
                  <a:moveTo>
                    <a:pt x="224642" y="38260"/>
                  </a:moveTo>
                  <a:lnTo>
                    <a:pt x="65401" y="255950"/>
                  </a:lnTo>
                  <a:lnTo>
                    <a:pt x="0" y="208810"/>
                  </a:lnTo>
                  <a:lnTo>
                    <a:pt x="154937" y="0"/>
                  </a:lnTo>
                </a:path>
              </a:pathLst>
            </a:custGeom>
            <a:ln w="29423">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11167368" y="8167409"/>
              <a:ext cx="518159" cy="289560"/>
            </a:xfrm>
            <a:custGeom>
              <a:avLst/>
              <a:gdLst/>
              <a:ahLst/>
              <a:cxnLst/>
              <a:rect l="l" t="t" r="r" b="b"/>
              <a:pathLst>
                <a:path w="518159" h="289559">
                  <a:moveTo>
                    <a:pt x="400930" y="288619"/>
                  </a:moveTo>
                  <a:lnTo>
                    <a:pt x="405359" y="289195"/>
                  </a:lnTo>
                  <a:lnTo>
                    <a:pt x="409872" y="289530"/>
                  </a:lnTo>
                  <a:lnTo>
                    <a:pt x="414469" y="289530"/>
                  </a:lnTo>
                  <a:lnTo>
                    <a:pt x="454622" y="281423"/>
                  </a:lnTo>
                  <a:lnTo>
                    <a:pt x="487413" y="259315"/>
                  </a:lnTo>
                  <a:lnTo>
                    <a:pt x="509521" y="226525"/>
                  </a:lnTo>
                  <a:lnTo>
                    <a:pt x="517628" y="186371"/>
                  </a:lnTo>
                  <a:lnTo>
                    <a:pt x="509521" y="146211"/>
                  </a:lnTo>
                  <a:lnTo>
                    <a:pt x="487413" y="113418"/>
                  </a:lnTo>
                  <a:lnTo>
                    <a:pt x="454622" y="91308"/>
                  </a:lnTo>
                  <a:lnTo>
                    <a:pt x="414469" y="83201"/>
                  </a:lnTo>
                  <a:lnTo>
                    <a:pt x="406119" y="83538"/>
                  </a:lnTo>
                  <a:lnTo>
                    <a:pt x="397955" y="84528"/>
                  </a:lnTo>
                  <a:lnTo>
                    <a:pt x="390001" y="86143"/>
                  </a:lnTo>
                  <a:lnTo>
                    <a:pt x="382281" y="88353"/>
                  </a:lnTo>
                  <a:lnTo>
                    <a:pt x="363806" y="52880"/>
                  </a:lnTo>
                  <a:lnTo>
                    <a:pt x="335735" y="24916"/>
                  </a:lnTo>
                  <a:lnTo>
                    <a:pt x="300185" y="6582"/>
                  </a:lnTo>
                  <a:lnTo>
                    <a:pt x="259269" y="0"/>
                  </a:lnTo>
                  <a:lnTo>
                    <a:pt x="218246" y="6619"/>
                  </a:lnTo>
                  <a:lnTo>
                    <a:pt x="182624" y="25050"/>
                  </a:lnTo>
                  <a:lnTo>
                    <a:pt x="154534" y="53154"/>
                  </a:lnTo>
                  <a:lnTo>
                    <a:pt x="136111" y="88793"/>
                  </a:lnTo>
                  <a:lnTo>
                    <a:pt x="128097" y="86399"/>
                  </a:lnTo>
                  <a:lnTo>
                    <a:pt x="119827" y="84646"/>
                  </a:lnTo>
                  <a:lnTo>
                    <a:pt x="111327" y="83568"/>
                  </a:lnTo>
                  <a:lnTo>
                    <a:pt x="102625" y="83201"/>
                  </a:lnTo>
                  <a:lnTo>
                    <a:pt x="64798" y="90357"/>
                  </a:lnTo>
                  <a:lnTo>
                    <a:pt x="33262" y="110001"/>
                  </a:lnTo>
                  <a:lnTo>
                    <a:pt x="10750" y="139399"/>
                  </a:lnTo>
                  <a:lnTo>
                    <a:pt x="0" y="175816"/>
                  </a:lnTo>
                </a:path>
              </a:pathLst>
            </a:custGeom>
            <a:ln w="25245">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0890230" y="8312567"/>
              <a:ext cx="751840" cy="420370"/>
            </a:xfrm>
            <a:custGeom>
              <a:avLst/>
              <a:gdLst/>
              <a:ahLst/>
              <a:cxnLst/>
              <a:rect l="l" t="t" r="r" b="b"/>
              <a:pathLst>
                <a:path w="751840" h="420370">
                  <a:moveTo>
                    <a:pt x="601950" y="120687"/>
                  </a:moveTo>
                  <a:lnTo>
                    <a:pt x="589846" y="121176"/>
                  </a:lnTo>
                  <a:lnTo>
                    <a:pt x="578009" y="122615"/>
                  </a:lnTo>
                  <a:lnTo>
                    <a:pt x="566474" y="124959"/>
                  </a:lnTo>
                  <a:lnTo>
                    <a:pt x="555271" y="128163"/>
                  </a:lnTo>
                  <a:lnTo>
                    <a:pt x="535045" y="86226"/>
                  </a:lnTo>
                  <a:lnTo>
                    <a:pt x="505520" y="50865"/>
                  </a:lnTo>
                  <a:lnTo>
                    <a:pt x="468266" y="23657"/>
                  </a:lnTo>
                  <a:lnTo>
                    <a:pt x="424851" y="6176"/>
                  </a:lnTo>
                  <a:lnTo>
                    <a:pt x="376847" y="0"/>
                  </a:lnTo>
                  <a:lnTo>
                    <a:pt x="328715" y="6211"/>
                  </a:lnTo>
                  <a:lnTo>
                    <a:pt x="285203" y="23785"/>
                  </a:lnTo>
                  <a:lnTo>
                    <a:pt x="247894" y="51132"/>
                  </a:lnTo>
                  <a:lnTo>
                    <a:pt x="218370" y="86664"/>
                  </a:lnTo>
                  <a:lnTo>
                    <a:pt x="198213" y="128791"/>
                  </a:lnTo>
                  <a:lnTo>
                    <a:pt x="186583" y="125321"/>
                  </a:lnTo>
                  <a:lnTo>
                    <a:pt x="174586" y="122780"/>
                  </a:lnTo>
                  <a:lnTo>
                    <a:pt x="162259" y="121218"/>
                  </a:lnTo>
                  <a:lnTo>
                    <a:pt x="149639" y="120687"/>
                  </a:lnTo>
                  <a:lnTo>
                    <a:pt x="102340" y="128315"/>
                  </a:lnTo>
                  <a:lnTo>
                    <a:pt x="61262" y="149558"/>
                  </a:lnTo>
                  <a:lnTo>
                    <a:pt x="28870" y="181950"/>
                  </a:lnTo>
                  <a:lnTo>
                    <a:pt x="7628" y="223028"/>
                  </a:lnTo>
                  <a:lnTo>
                    <a:pt x="0" y="270326"/>
                  </a:lnTo>
                  <a:lnTo>
                    <a:pt x="6336" y="313547"/>
                  </a:lnTo>
                  <a:lnTo>
                    <a:pt x="24113" y="351809"/>
                  </a:lnTo>
                  <a:lnTo>
                    <a:pt x="51476" y="383260"/>
                  </a:lnTo>
                  <a:lnTo>
                    <a:pt x="86574" y="406052"/>
                  </a:lnTo>
                  <a:lnTo>
                    <a:pt x="127556" y="418332"/>
                  </a:lnTo>
                  <a:lnTo>
                    <a:pt x="127556" y="418646"/>
                  </a:lnTo>
                  <a:lnTo>
                    <a:pt x="130006" y="418646"/>
                  </a:lnTo>
                  <a:lnTo>
                    <a:pt x="136435" y="419495"/>
                  </a:lnTo>
                  <a:lnTo>
                    <a:pt x="142979" y="419966"/>
                  </a:lnTo>
                  <a:lnTo>
                    <a:pt x="149639" y="419966"/>
                  </a:lnTo>
                  <a:lnTo>
                    <a:pt x="156298" y="419966"/>
                  </a:lnTo>
                  <a:lnTo>
                    <a:pt x="162843" y="419495"/>
                  </a:lnTo>
                  <a:lnTo>
                    <a:pt x="169272" y="418646"/>
                  </a:lnTo>
                  <a:lnTo>
                    <a:pt x="582317" y="418646"/>
                  </a:lnTo>
                  <a:lnTo>
                    <a:pt x="588746" y="419495"/>
                  </a:lnTo>
                  <a:lnTo>
                    <a:pt x="595290" y="419966"/>
                  </a:lnTo>
                  <a:lnTo>
                    <a:pt x="601950" y="419966"/>
                  </a:lnTo>
                  <a:lnTo>
                    <a:pt x="649249" y="412337"/>
                  </a:lnTo>
                  <a:lnTo>
                    <a:pt x="690326" y="391095"/>
                  </a:lnTo>
                  <a:lnTo>
                    <a:pt x="722718" y="358703"/>
                  </a:lnTo>
                  <a:lnTo>
                    <a:pt x="743961" y="317625"/>
                  </a:lnTo>
                  <a:lnTo>
                    <a:pt x="751589" y="270326"/>
                  </a:lnTo>
                  <a:lnTo>
                    <a:pt x="743961" y="223028"/>
                  </a:lnTo>
                  <a:lnTo>
                    <a:pt x="722718" y="181950"/>
                  </a:lnTo>
                  <a:lnTo>
                    <a:pt x="690326" y="149558"/>
                  </a:lnTo>
                  <a:lnTo>
                    <a:pt x="649249" y="128315"/>
                  </a:lnTo>
                  <a:lnTo>
                    <a:pt x="601950" y="120687"/>
                  </a:lnTo>
                  <a:close/>
                </a:path>
              </a:pathLst>
            </a:custGeom>
            <a:ln w="25245">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Rectangle 20">
            <a:extLst>
              <a:ext uri="{FF2B5EF4-FFF2-40B4-BE49-F238E27FC236}">
                <a16:creationId xmlns:a16="http://schemas.microsoft.com/office/drawing/2014/main" id="{61D67165-2D3B-44E5-90C3-920478082C9E}"/>
              </a:ext>
            </a:extLst>
          </p:cNvPr>
          <p:cNvSpPr/>
          <p:nvPr/>
        </p:nvSpPr>
        <p:spPr>
          <a:xfrm>
            <a:off x="10582919" y="6631548"/>
            <a:ext cx="1275991" cy="153888"/>
          </a:xfrm>
          <a:prstGeom prst="rect">
            <a:avLst/>
          </a:prstGeom>
        </p:spPr>
        <p:txBody>
          <a:bodyPr wrap="none" lIns="0" tIns="0" rIns="0" bIns="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white">
                    <a:lumMod val="75000"/>
                  </a:prstClr>
                </a:solidFill>
                <a:effectLst/>
                <a:uLnTx/>
                <a:uFillTx/>
                <a:latin typeface="Segoe UI"/>
                <a:ea typeface="+mn-ea"/>
                <a:cs typeface="+mn-cs"/>
              </a:rPr>
              <a:t>Source: Forbes, Gartner</a:t>
            </a:r>
          </a:p>
        </p:txBody>
      </p:sp>
    </p:spTree>
    <p:extLst>
      <p:ext uri="{BB962C8B-B14F-4D97-AF65-F5344CB8AC3E}">
        <p14:creationId xmlns:p14="http://schemas.microsoft.com/office/powerpoint/2010/main" val="426288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group of people posing for the camera&#10;&#10;Description generated with very high confidence">
            <a:extLst>
              <a:ext uri="{FF2B5EF4-FFF2-40B4-BE49-F238E27FC236}">
                <a16:creationId xmlns:a16="http://schemas.microsoft.com/office/drawing/2014/main" id="{A2192599-09B7-40A4-B99C-E51BDAD0AA58}"/>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326220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ontent Placeholder 4"/>
          <p:cNvSpPr>
            <a:spLocks noGrp="1"/>
          </p:cNvSpPr>
          <p:nvPr>
            <p:ph idx="4294967295"/>
          </p:nvPr>
        </p:nvSpPr>
        <p:spPr>
          <a:xfrm>
            <a:off x="1020894" y="2355850"/>
            <a:ext cx="10373190" cy="1547050"/>
          </a:xfrm>
        </p:spPr>
        <p:txBody>
          <a:bodyPr anchor="ctr">
            <a:noAutofit/>
          </a:bodyPr>
          <a:lstStyle/>
          <a:p>
            <a:pPr marL="0" indent="0">
              <a:buNone/>
            </a:pPr>
            <a:r>
              <a:rPr lang="en-US" sz="2800" dirty="0"/>
              <a:t>Our strategy is to build best-in-class </a:t>
            </a:r>
            <a:r>
              <a:rPr lang="en-US" sz="2800" dirty="0">
                <a:latin typeface="Segoe UI Semibold" panose="020B0702040204020203" pitchFamily="34" charset="0"/>
                <a:cs typeface="Segoe UI Semibold" panose="020B0702040204020203" pitchFamily="34" charset="0"/>
              </a:rPr>
              <a:t>platforms</a:t>
            </a:r>
            <a:r>
              <a:rPr lang="en-US" sz="2800" dirty="0"/>
              <a:t> and productivity services for an </a:t>
            </a:r>
            <a:r>
              <a:rPr lang="en-US" sz="2800" dirty="0">
                <a:latin typeface="Segoe UI Semibold" panose="020B0702040204020203" pitchFamily="34" charset="0"/>
                <a:cs typeface="Segoe UI Semibold" panose="020B0702040204020203" pitchFamily="34" charset="0"/>
              </a:rPr>
              <a:t>intelligent cloud and an intelligent edge</a:t>
            </a:r>
            <a:r>
              <a:rPr lang="en-US" sz="2800" dirty="0"/>
              <a:t> infused with </a:t>
            </a:r>
            <a:r>
              <a:rPr lang="en-US" sz="2800" dirty="0">
                <a:latin typeface="Segoe UI Semibold" panose="020B0702040204020203" pitchFamily="34" charset="0"/>
                <a:cs typeface="Segoe UI Semibold" panose="020B0702040204020203" pitchFamily="34" charset="0"/>
              </a:rPr>
              <a:t>artificial intelligence </a:t>
            </a:r>
            <a:r>
              <a:rPr lang="en-US" sz="2800" dirty="0"/>
              <a:t>(“AI”).</a:t>
            </a:r>
          </a:p>
        </p:txBody>
      </p:sp>
      <p:grpSp>
        <p:nvGrpSpPr>
          <p:cNvPr id="6" name="Group 5"/>
          <p:cNvGrpSpPr/>
          <p:nvPr/>
        </p:nvGrpSpPr>
        <p:grpSpPr>
          <a:xfrm>
            <a:off x="8839200" y="3997314"/>
            <a:ext cx="2145006" cy="663139"/>
            <a:chOff x="8458200" y="5026014"/>
            <a:chExt cx="2145006" cy="663139"/>
          </a:xfrm>
        </p:grpSpPr>
        <p:sp>
          <p:nvSpPr>
            <p:cNvPr id="4" name="Rectangle 3">
              <a:extLst>
                <a:ext uri="{FF2B5EF4-FFF2-40B4-BE49-F238E27FC236}">
                  <a16:creationId xmlns:a16="http://schemas.microsoft.com/office/drawing/2014/main" id="{3EC87183-DFA1-4DFA-98B9-B0DB4BDEAFDF}"/>
                </a:ext>
              </a:extLst>
            </p:cNvPr>
            <p:cNvSpPr/>
            <p:nvPr/>
          </p:nvSpPr>
          <p:spPr>
            <a:xfrm>
              <a:off x="8757229" y="5319821"/>
              <a:ext cx="184597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777777"/>
                  </a:solidFill>
                  <a:effectLst/>
                  <a:uLnTx/>
                  <a:uFillTx/>
                  <a:latin typeface="Segoe UI Semilight"/>
                  <a:ea typeface="+mn-ea"/>
                  <a:cs typeface="+mn-cs"/>
                </a:rPr>
                <a:t>Form </a:t>
              </a:r>
              <a:r>
                <a:rPr kumimoji="0" lang="en-US" sz="1800" b="0" u="none" strike="noStrike" kern="1200" cap="none" spc="0" normalizeH="0" baseline="0" noProof="0" dirty="0">
                  <a:ln>
                    <a:noFill/>
                  </a:ln>
                  <a:solidFill>
                    <a:srgbClr val="777777"/>
                  </a:solidFill>
                  <a:effectLst/>
                  <a:uLnTx/>
                  <a:uFillTx/>
                  <a:latin typeface="Segoe UI Semilight"/>
                  <a:ea typeface="+mn-ea"/>
                  <a:cs typeface="+mn-cs"/>
                </a:rPr>
                <a:t>10-K 2016</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5026014"/>
              <a:ext cx="1752600" cy="374182"/>
            </a:xfrm>
            <a:prstGeom prst="rect">
              <a:avLst/>
            </a:prstGeom>
          </p:spPr>
        </p:pic>
      </p:grpSp>
    </p:spTree>
    <p:extLst>
      <p:ext uri="{BB962C8B-B14F-4D97-AF65-F5344CB8AC3E}">
        <p14:creationId xmlns:p14="http://schemas.microsoft.com/office/powerpoint/2010/main" val="299008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TechCon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DevDays.potx  -  Read-Only" id="{912F6578-1525-4409-9227-17B05265652F}" vid="{F9358A81-8D3E-4DB3-A66C-0C4B118C3B54}"/>
    </a:ext>
  </a:extLst>
</a:theme>
</file>

<file path=ppt/theme/theme3.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23C844-A71E-455C-95C0-C9FAB1CE8EC5}">
  <ds:schemaRefs>
    <ds:schemaRef ds:uri="http://schemas.microsoft.com/sharepoint/v3/contenttype/forms"/>
  </ds:schemaRefs>
</ds:datastoreItem>
</file>

<file path=customXml/itemProps2.xml><?xml version="1.0" encoding="utf-8"?>
<ds:datastoreItem xmlns:ds="http://schemas.openxmlformats.org/officeDocument/2006/customXml" ds:itemID="{6143F8D2-C909-44CE-989D-BEE851BF1A44}">
  <ds:schemaRefs>
    <ds:schemaRef ds:uri="http://purl.org/dc/terms/"/>
    <ds:schemaRef ds:uri="http://schemas.openxmlformats.org/package/2006/metadata/core-properties"/>
    <ds:schemaRef ds:uri="fac12304-a514-4bf9-8a9b-59948ddf2c1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1422C157-04EF-4FF9-8AB6-879A3CF1DA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500</TotalTime>
  <Words>1661</Words>
  <Application>Microsoft Office PowerPoint</Application>
  <PresentationFormat>Widescreen</PresentationFormat>
  <Paragraphs>168</Paragraphs>
  <Slides>17</Slides>
  <Notes>12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17</vt:i4>
      </vt:variant>
    </vt:vector>
  </HeadingPairs>
  <TitlesOfParts>
    <vt:vector size="29" baseType="lpstr">
      <vt:lpstr>Arial</vt:lpstr>
      <vt:lpstr>Calibri</vt:lpstr>
      <vt:lpstr>Calibri Light</vt:lpstr>
      <vt:lpstr>Segoe UI</vt:lpstr>
      <vt:lpstr>Segoe UI Light</vt:lpstr>
      <vt:lpstr>Segoe UI Semibold</vt:lpstr>
      <vt:lpstr>Segoe UI Semilight</vt:lpstr>
      <vt:lpstr>SegoeUI-Light</vt:lpstr>
      <vt:lpstr>Wingdings</vt:lpstr>
      <vt:lpstr>Office Theme</vt:lpstr>
      <vt:lpstr>Azure TechCon_LIGHT GRAY TEMPLATE</vt:lpstr>
      <vt:lpstr>Connect_2016_Template_Light</vt:lpstr>
      <vt:lpstr>PowerPoint Presentation</vt:lpstr>
      <vt:lpstr> Mike Shelton - Technical Director Azure Data Services Microsoft North Central Region    </vt:lpstr>
      <vt:lpstr>PowerPoint Presentation</vt:lpstr>
      <vt:lpstr>PowerPoint Presentation</vt:lpstr>
      <vt:lpstr>Digital Disruption and the 4th Industrial Revolution</vt:lpstr>
      <vt:lpstr>PowerPoint Presentation</vt:lpstr>
      <vt:lpstr>Driving forces behind  digital transformation</vt:lpstr>
      <vt:lpstr>PowerPoint Presentation</vt:lpstr>
      <vt:lpstr>PowerPoint Presentation</vt:lpstr>
      <vt:lpstr>Transform your business processes</vt:lpstr>
      <vt:lpstr>Digital Agents</vt:lpstr>
      <vt:lpstr>Intelligent apps</vt:lpstr>
      <vt:lpstr>PowerPoint Presentation</vt:lpstr>
      <vt:lpstr>PowerPoint Presentation</vt:lpstr>
      <vt:lpstr>PowerPoint Presentation</vt:lpstr>
      <vt:lpstr>Agenda</vt:lpstr>
      <vt:lpstr>Omaha Dev Days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Siraj Mohammad</dc:creator>
  <cp:lastModifiedBy>Rich Ross</cp:lastModifiedBy>
  <cp:revision>24</cp:revision>
  <dcterms:created xsi:type="dcterms:W3CDTF">2018-09-04T15:01:37Z</dcterms:created>
  <dcterms:modified xsi:type="dcterms:W3CDTF">2019-01-22T23:18:15Z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sirajm@microsoft.com</vt:lpwstr>
  </property>
  <property fmtid="{D5CDD505-2E9C-101B-9397-08002B2CF9AE}" pid="5" name="MSIP_Label_f42aa342-8706-4288-bd11-ebb85995028c_SetDate">
    <vt:lpwstr>2018-09-04T15:11:20.7235757Z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0x010100202CF4495E09FF42A1B0B97E61139E92</vt:lpwstr>
  </property>
</Properties>
</file>